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0"/>
  </p:notesMasterIdLst>
  <p:sldIdLst>
    <p:sldId id="256" r:id="rId3"/>
    <p:sldId id="257" r:id="rId4"/>
    <p:sldId id="262" r:id="rId5"/>
    <p:sldId id="280" r:id="rId6"/>
    <p:sldId id="302" r:id="rId7"/>
    <p:sldId id="299" r:id="rId8"/>
    <p:sldId id="309" r:id="rId9"/>
    <p:sldId id="310" r:id="rId10"/>
    <p:sldId id="311" r:id="rId11"/>
    <p:sldId id="312" r:id="rId12"/>
    <p:sldId id="313" r:id="rId13"/>
    <p:sldId id="314" r:id="rId14"/>
    <p:sldId id="315" r:id="rId15"/>
    <p:sldId id="319" r:id="rId16"/>
    <p:sldId id="263" r:id="rId17"/>
    <p:sldId id="316" r:id="rId18"/>
    <p:sldId id="276" r:id="rId19"/>
  </p:sldIdLst>
  <p:sldSz cx="9144000" cy="5143500" type="screen16x9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C5E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39" autoAdjust="0"/>
    <p:restoredTop sz="93738" autoAdjust="0"/>
  </p:normalViewPr>
  <p:slideViewPr>
    <p:cSldViewPr>
      <p:cViewPr varScale="1">
        <p:scale>
          <a:sx n="142" d="100"/>
          <a:sy n="142" d="100"/>
        </p:scale>
        <p:origin x="732" y="102"/>
      </p:cViewPr>
      <p:guideLst>
        <p:guide orient="horz" pos="1806"/>
        <p:guide pos="287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86" d="100"/>
        <a:sy n="18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3" Type="http://schemas.openxmlformats.org/officeDocument/2006/relationships/tableStyles" Target="tableStyles.xml"/><Relationship Id="rId22" Type="http://schemas.openxmlformats.org/officeDocument/2006/relationships/viewProps" Target="viewProps.xml"/><Relationship Id="rId21" Type="http://schemas.openxmlformats.org/officeDocument/2006/relationships/presProps" Target="presProps.xml"/><Relationship Id="rId20" Type="http://schemas.openxmlformats.org/officeDocument/2006/relationships/notesMaster" Target="notesMasters/notesMaster1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42C261-8445-4A78-BA9C-25B40549C079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AFB2D0-ADC7-4A00-B7F7-11168F6C8DF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image" Target="../media/image12.jpe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image" Target="../media/image12.jpe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image" Target="../media/image12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1" Type="http://schemas.openxmlformats.org/officeDocument/2006/relationships/image" Target="../media/image12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image" Target="../media/image12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jpeg"/></Relationships>
</file>

<file path=ppt/slides/_rels/slide1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jpe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5.png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2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12.jpe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2.png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12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image" Target="../media/image12.jpe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image" Target="../media/image1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-9525" y="0"/>
            <a:ext cx="9153525" cy="5143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32" name="Picture 8" descr="F:\案例\212\29398439_1386402044341.jpg"/>
          <p:cNvPicPr>
            <a:picLocks noChangeAspect="1" noChangeArrowheads="1"/>
          </p:cNvPicPr>
          <p:nvPr/>
        </p:nvPicPr>
        <p:blipFill rotWithShape="1">
          <a:blip r:embed="rId1" cstate="screen"/>
          <a:srcRect/>
          <a:stretch>
            <a:fillRect/>
          </a:stretch>
        </p:blipFill>
        <p:spPr bwMode="auto">
          <a:xfrm>
            <a:off x="-9757" y="0"/>
            <a:ext cx="9144000" cy="5143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F:\案例\212\london-skyline\Balloon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282052" y="480951"/>
            <a:ext cx="571500" cy="77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组合 3"/>
          <p:cNvGrpSpPr/>
          <p:nvPr/>
        </p:nvGrpSpPr>
        <p:grpSpPr>
          <a:xfrm>
            <a:off x="-9525" y="4886325"/>
            <a:ext cx="15207283" cy="257175"/>
            <a:chOff x="762000" y="5634038"/>
            <a:chExt cx="15207283" cy="257175"/>
          </a:xfrm>
        </p:grpSpPr>
        <p:pic>
          <p:nvPicPr>
            <p:cNvPr id="1031" name="Picture 7" descr="F:\案例\212\london-skyline\wave-dark.pn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762000" y="5634038"/>
              <a:ext cx="476250" cy="257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7" descr="F:\案例\212\london-skyline\wave-dark.pn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238250" y="5634038"/>
              <a:ext cx="476250" cy="257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7" descr="F:\案例\212\london-skyline\wave-dark.pn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714500" y="5634038"/>
              <a:ext cx="476250" cy="257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7" descr="F:\案例\212\london-skyline\wave-dark.pn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2190750" y="5634038"/>
              <a:ext cx="476250" cy="257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7" descr="F:\案例\212\london-skyline\wave-dark.pn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2667000" y="5634038"/>
              <a:ext cx="476250" cy="257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7" descr="F:\案例\212\london-skyline\wave-dark.pn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3143250" y="5634038"/>
              <a:ext cx="476250" cy="257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7" descr="F:\案例\212\london-skyline\wave-dark.pn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3619500" y="5634038"/>
              <a:ext cx="476250" cy="257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7" descr="F:\案例\212\london-skyline\wave-dark.pn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095750" y="5634038"/>
              <a:ext cx="476250" cy="257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7" descr="F:\案例\212\london-skyline\wave-dark.pn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572000" y="5634038"/>
              <a:ext cx="476250" cy="257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7" descr="F:\案例\212\london-skyline\wave-dark.pn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5048250" y="5634038"/>
              <a:ext cx="476250" cy="257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7" descr="F:\案例\212\london-skyline\wave-dark.pn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5524500" y="5634038"/>
              <a:ext cx="476250" cy="257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7" descr="F:\案例\212\london-skyline\wave-dark.pn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6000750" y="5634038"/>
              <a:ext cx="476250" cy="257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7" descr="F:\案例\212\london-skyline\wave-dark.pn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6477000" y="5634038"/>
              <a:ext cx="476250" cy="257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7" descr="F:\案例\212\london-skyline\wave-dark.pn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6953250" y="5634038"/>
              <a:ext cx="476250" cy="257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7" descr="F:\案例\212\london-skyline\wave-dark.pn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7429500" y="5634038"/>
              <a:ext cx="476250" cy="257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7" descr="F:\案例\212\london-skyline\wave-dark.pn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7905750" y="5634038"/>
              <a:ext cx="476250" cy="257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7" descr="F:\案例\212\london-skyline\wave-dark.pn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8349283" y="5634038"/>
              <a:ext cx="476250" cy="257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7" descr="F:\案例\212\london-skyline\wave-dark.pn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8825533" y="5634038"/>
              <a:ext cx="476250" cy="257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7" descr="F:\案例\212\london-skyline\wave-dark.pn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9301783" y="5634038"/>
              <a:ext cx="476250" cy="257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7" descr="F:\案例\212\london-skyline\wave-dark.pn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9778033" y="5634038"/>
              <a:ext cx="476250" cy="257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7" descr="F:\案例\212\london-skyline\wave-dark.pn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0254283" y="5634038"/>
              <a:ext cx="476250" cy="257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7" descr="F:\案例\212\london-skyline\wave-dark.pn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0730533" y="5634038"/>
              <a:ext cx="476250" cy="257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7" descr="F:\案例\212\london-skyline\wave-dark.pn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1206783" y="5634038"/>
              <a:ext cx="476250" cy="257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7" descr="F:\案例\212\london-skyline\wave-dark.pn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1683033" y="5634038"/>
              <a:ext cx="476250" cy="257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7" descr="F:\案例\212\london-skyline\wave-dark.pn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2159283" y="5634038"/>
              <a:ext cx="476250" cy="257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7" descr="F:\案例\212\london-skyline\wave-dark.pn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2635533" y="5634038"/>
              <a:ext cx="476250" cy="257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7" descr="F:\案例\212\london-skyline\wave-dark.pn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3111783" y="5634038"/>
              <a:ext cx="476250" cy="257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7" descr="F:\案例\212\london-skyline\wave-dark.pn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3588033" y="5634038"/>
              <a:ext cx="476250" cy="257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7" descr="F:\案例\212\london-skyline\wave-dark.pn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4064283" y="5634038"/>
              <a:ext cx="476250" cy="257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8" name="Picture 7" descr="F:\案例\212\london-skyline\wave-dark.pn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4540533" y="5634038"/>
              <a:ext cx="476250" cy="257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" name="Picture 7" descr="F:\案例\212\london-skyline\wave-dark.pn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5016783" y="5634038"/>
              <a:ext cx="476250" cy="257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7" descr="F:\案例\212\london-skyline\wave-dark.pn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5493033" y="5634038"/>
              <a:ext cx="476250" cy="257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30" name="Picture 6" descr="F:\案例\212\london-skyline\trees_and_lamps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383" y="4277082"/>
            <a:ext cx="9144000" cy="709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7" name="Picture 13" descr="F:\案例\212\london-skyline\building-1.png"/>
          <p:cNvPicPr>
            <a:picLocks noChangeAspect="1" noChangeArrowheads="1"/>
          </p:cNvPicPr>
          <p:nvPr/>
        </p:nvPicPr>
        <p:blipFill>
          <a:blip r:embed="rId5" cstate="screen"/>
          <a:srcRect/>
          <a:stretch>
            <a:fillRect/>
          </a:stretch>
        </p:blipFill>
        <p:spPr bwMode="auto">
          <a:xfrm>
            <a:off x="942974" y="3748332"/>
            <a:ext cx="714375" cy="1395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TextBox 48"/>
          <p:cNvSpPr txBox="1"/>
          <p:nvPr/>
        </p:nvSpPr>
        <p:spPr>
          <a:xfrm>
            <a:off x="2230755" y="2028825"/>
            <a:ext cx="4776470" cy="4603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UWP</a:t>
            </a:r>
            <a:r>
              <a:rPr lang="zh-CN" altLang="en-US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</a:t>
            </a:r>
            <a:r>
              <a:rPr lang="en-US" altLang="zh-CN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——FTEReader</a:t>
            </a:r>
            <a:r>
              <a:rPr lang="zh-CN" altLang="en-US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</a:t>
            </a:r>
            <a:endParaRPr lang="zh-CN" altLang="en-US" sz="24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3923928" y="2643758"/>
            <a:ext cx="1152128" cy="326794"/>
            <a:chOff x="3512027" y="2433250"/>
            <a:chExt cx="2119946" cy="248277"/>
          </a:xfrm>
        </p:grpSpPr>
        <p:grpSp>
          <p:nvGrpSpPr>
            <p:cNvPr id="6" name="组合 5"/>
            <p:cNvGrpSpPr/>
            <p:nvPr/>
          </p:nvGrpSpPr>
          <p:grpSpPr>
            <a:xfrm>
              <a:off x="3512027" y="2461970"/>
              <a:ext cx="2119946" cy="219557"/>
              <a:chOff x="3512027" y="2461970"/>
              <a:chExt cx="2119946" cy="219557"/>
            </a:xfrm>
          </p:grpSpPr>
          <p:sp>
            <p:nvSpPr>
              <p:cNvPr id="53" name="六边形 52"/>
              <p:cNvSpPr/>
              <p:nvPr/>
            </p:nvSpPr>
            <p:spPr>
              <a:xfrm>
                <a:off x="3512027" y="2461970"/>
                <a:ext cx="2119946" cy="219557"/>
              </a:xfrm>
              <a:prstGeom prst="hexagon">
                <a:avLst>
                  <a:gd name="adj" fmla="val 59791"/>
                  <a:gd name="vf" fmla="val 115470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388A84"/>
                  </a:solidFill>
                </a:endParaRPr>
              </a:p>
            </p:txBody>
          </p:sp>
          <p:sp>
            <p:nvSpPr>
              <p:cNvPr id="54" name="椭圆 53"/>
              <p:cNvSpPr/>
              <p:nvPr/>
            </p:nvSpPr>
            <p:spPr>
              <a:xfrm>
                <a:off x="3626225" y="2544748"/>
                <a:ext cx="54000" cy="54000"/>
              </a:xfrm>
              <a:prstGeom prst="ellipse">
                <a:avLst/>
              </a:prstGeom>
              <a:solidFill>
                <a:srgbClr val="3A908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 smtClean="0">
                    <a:solidFill>
                      <a:srgbClr val="388A84"/>
                    </a:solidFill>
                  </a:rPr>
                  <a:t> </a:t>
                </a:r>
                <a:endParaRPr lang="zh-CN" altLang="en-US" dirty="0">
                  <a:solidFill>
                    <a:srgbClr val="388A84"/>
                  </a:solidFill>
                </a:endParaRPr>
              </a:p>
            </p:txBody>
          </p:sp>
          <p:sp>
            <p:nvSpPr>
              <p:cNvPr id="55" name="椭圆 54"/>
              <p:cNvSpPr/>
              <p:nvPr/>
            </p:nvSpPr>
            <p:spPr>
              <a:xfrm>
                <a:off x="5456151" y="2544748"/>
                <a:ext cx="54000" cy="54000"/>
              </a:xfrm>
              <a:prstGeom prst="ellipse">
                <a:avLst/>
              </a:prstGeom>
              <a:solidFill>
                <a:srgbClr val="30818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388A84"/>
                  </a:solidFill>
                </a:endParaRPr>
              </a:p>
            </p:txBody>
          </p:sp>
        </p:grpSp>
        <p:sp>
          <p:nvSpPr>
            <p:cNvPr id="52" name="TextBox 51"/>
            <p:cNvSpPr txBox="1"/>
            <p:nvPr/>
          </p:nvSpPr>
          <p:spPr>
            <a:xfrm>
              <a:off x="3681341" y="2433250"/>
              <a:ext cx="1856353" cy="209375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 smtClean="0">
                  <a:solidFill>
                    <a:srgbClr val="388A84"/>
                  </a:solidFill>
                </a:rPr>
                <a:t>     41</a:t>
              </a:r>
              <a:r>
                <a:rPr lang="zh-CN" altLang="en-US" sz="1200" dirty="0" smtClean="0">
                  <a:solidFill>
                    <a:srgbClr val="388A84"/>
                  </a:solidFill>
                </a:rPr>
                <a:t>小组</a:t>
              </a:r>
              <a:r>
                <a:rPr lang="en-US" altLang="zh-CN" sz="1200" dirty="0" smtClean="0">
                  <a:solidFill>
                    <a:srgbClr val="388A84"/>
                  </a:solidFill>
                </a:rPr>
                <a:t>     </a:t>
              </a:r>
              <a:endParaRPr lang="zh-CN" altLang="en-US" sz="1200" dirty="0">
                <a:solidFill>
                  <a:srgbClr val="388A84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withEffect" p14:presetBounceEnd="5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500" fill="hold"/>
                                            <p:tgtEl>
                                              <p:spTgt spid="10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500" fill="hold"/>
                                            <p:tgtEl>
                                              <p:spTgt spid="10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nodeType="withEffect" p14:presetBounceEnd="5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1500" fill="hold"/>
                                            <p:tgtEl>
                                              <p:spTgt spid="10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1500" fill="hold"/>
                                            <p:tgtEl>
                                              <p:spTgt spid="10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5" dur="1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6" dur="1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47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9" dur="1000"/>
                                            <p:tgtEl>
                                              <p:spTgt spid="102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0" dur="1000" fill="hold"/>
                                            <p:tgtEl>
                                              <p:spTgt spid="10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1000" fill="hold"/>
                                            <p:tgtEl>
                                              <p:spTgt spid="10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41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4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8" dur="500" tmFilter="0,0; .5, 1; 1, 1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42" presetClass="entr" presetSubtype="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1" dur="10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2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9" grpId="0" bldLvl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500" fill="hold"/>
                                            <p:tgtEl>
                                              <p:spTgt spid="10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500" fill="hold"/>
                                            <p:tgtEl>
                                              <p:spTgt spid="10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500" fill="hold"/>
                                            <p:tgtEl>
                                              <p:spTgt spid="10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500" fill="hold"/>
                                            <p:tgtEl>
                                              <p:spTgt spid="10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47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9" dur="1000"/>
                                            <p:tgtEl>
                                              <p:spTgt spid="102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0" dur="1000" fill="hold"/>
                                            <p:tgtEl>
                                              <p:spTgt spid="10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1000" fill="hold"/>
                                            <p:tgtEl>
                                              <p:spTgt spid="10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41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4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8" dur="500" tmFilter="0,0; .5, 1; 1, 1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42" presetClass="entr" presetSubtype="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1" dur="10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2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9" grpId="0" bldLvl="0" animBg="1"/>
        </p:bldLst>
      </p:timing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 descr="F:\案例\212\29398439_1386402044341.jpg"/>
          <p:cNvPicPr>
            <a:picLocks noChangeAspect="1" noChangeArrowheads="1"/>
          </p:cNvPicPr>
          <p:nvPr/>
        </p:nvPicPr>
        <p:blipFill rotWithShape="1">
          <a:blip r:embed="rId1" cstate="screen"/>
          <a:srcRect/>
          <a:stretch>
            <a:fillRect/>
          </a:stretch>
        </p:blipFill>
        <p:spPr bwMode="auto">
          <a:xfrm>
            <a:off x="-87312" y="0"/>
            <a:ext cx="9150581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组合 15"/>
          <p:cNvGrpSpPr/>
          <p:nvPr/>
        </p:nvGrpSpPr>
        <p:grpSpPr>
          <a:xfrm>
            <a:off x="79252" y="238561"/>
            <a:ext cx="2530415" cy="769441"/>
            <a:chOff x="307852" y="495736"/>
            <a:chExt cx="2530415" cy="769441"/>
          </a:xfrm>
        </p:grpSpPr>
        <p:sp>
          <p:nvSpPr>
            <p:cNvPr id="17" name="TextBox 16"/>
            <p:cNvSpPr txBox="1"/>
            <p:nvPr/>
          </p:nvSpPr>
          <p:spPr>
            <a:xfrm>
              <a:off x="919932" y="586020"/>
              <a:ext cx="1918335" cy="3067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00" dirty="0">
                  <a:solidFill>
                    <a:schemeClr val="bg1"/>
                  </a:solidFill>
                  <a:sym typeface="+mn-ea"/>
                </a:rPr>
                <a:t>2.整体功能介绍及演示</a:t>
              </a:r>
              <a:endPara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307852" y="495736"/>
              <a:ext cx="877163" cy="769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en-US" altLang="zh-CN" sz="4400" dirty="0" smtClean="0">
                  <a:solidFill>
                    <a:schemeClr val="bg1"/>
                  </a:solidFill>
                  <a:ea typeface="微软雅黑" panose="020B0503020204020204" pitchFamily="34" charset="-122"/>
                </a:rPr>
                <a:t> </a:t>
              </a:r>
              <a:r>
                <a:rPr lang="zh-CN" altLang="en-US" sz="4400" dirty="0">
                  <a:solidFill>
                    <a:schemeClr val="bg1"/>
                  </a:solidFill>
                  <a:ea typeface="微软雅黑" panose="020B0503020204020204" pitchFamily="34" charset="-122"/>
                </a:rPr>
                <a:t>＊</a:t>
              </a:r>
              <a:endParaRPr lang="zh-CN" altLang="en-US" sz="4400" dirty="0">
                <a:solidFill>
                  <a:schemeClr val="bg1"/>
                </a:solidFill>
                <a:ea typeface="微软雅黑" panose="020B0503020204020204" pitchFamily="34" charset="-122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3707904" y="4785845"/>
            <a:ext cx="1712400" cy="36000"/>
            <a:chOff x="3792000" y="4785845"/>
            <a:chExt cx="1712400" cy="36000"/>
          </a:xfrm>
          <a:solidFill>
            <a:schemeClr val="bg1"/>
          </a:solidFill>
        </p:grpSpPr>
        <p:sp>
          <p:nvSpPr>
            <p:cNvPr id="30" name="椭圆 29"/>
            <p:cNvSpPr/>
            <p:nvPr/>
          </p:nvSpPr>
          <p:spPr>
            <a:xfrm flipV="1">
              <a:off x="3792000" y="4785845"/>
              <a:ext cx="36000" cy="36000"/>
            </a:xfrm>
            <a:prstGeom prst="ellipse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椭圆 30"/>
            <p:cNvSpPr/>
            <p:nvPr/>
          </p:nvSpPr>
          <p:spPr>
            <a:xfrm flipV="1">
              <a:off x="3944400" y="4785845"/>
              <a:ext cx="36000" cy="3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椭圆 31"/>
            <p:cNvSpPr/>
            <p:nvPr/>
          </p:nvSpPr>
          <p:spPr>
            <a:xfrm flipV="1">
              <a:off x="4096800" y="4785845"/>
              <a:ext cx="36000" cy="3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椭圆 32"/>
            <p:cNvSpPr/>
            <p:nvPr/>
          </p:nvSpPr>
          <p:spPr>
            <a:xfrm flipV="1">
              <a:off x="4249200" y="4785845"/>
              <a:ext cx="36000" cy="3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椭圆 33"/>
            <p:cNvSpPr/>
            <p:nvPr/>
          </p:nvSpPr>
          <p:spPr>
            <a:xfrm flipV="1">
              <a:off x="4401600" y="4785845"/>
              <a:ext cx="36000" cy="3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椭圆 34"/>
            <p:cNvSpPr/>
            <p:nvPr/>
          </p:nvSpPr>
          <p:spPr>
            <a:xfrm flipV="1">
              <a:off x="4554000" y="4785845"/>
              <a:ext cx="36000" cy="3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椭圆 35"/>
            <p:cNvSpPr/>
            <p:nvPr/>
          </p:nvSpPr>
          <p:spPr>
            <a:xfrm flipV="1">
              <a:off x="4706400" y="4785845"/>
              <a:ext cx="36000" cy="3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椭圆 36"/>
            <p:cNvSpPr/>
            <p:nvPr/>
          </p:nvSpPr>
          <p:spPr>
            <a:xfrm flipV="1">
              <a:off x="4858800" y="4785845"/>
              <a:ext cx="36000" cy="3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椭圆 37"/>
            <p:cNvSpPr/>
            <p:nvPr/>
          </p:nvSpPr>
          <p:spPr>
            <a:xfrm flipV="1">
              <a:off x="5011200" y="4785845"/>
              <a:ext cx="36000" cy="3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椭圆 38"/>
            <p:cNvSpPr/>
            <p:nvPr/>
          </p:nvSpPr>
          <p:spPr>
            <a:xfrm flipV="1">
              <a:off x="5163600" y="4785845"/>
              <a:ext cx="36000" cy="3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椭圆 39"/>
            <p:cNvSpPr/>
            <p:nvPr/>
          </p:nvSpPr>
          <p:spPr>
            <a:xfrm flipV="1">
              <a:off x="5316000" y="4785845"/>
              <a:ext cx="36000" cy="3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椭圆 40"/>
            <p:cNvSpPr/>
            <p:nvPr/>
          </p:nvSpPr>
          <p:spPr>
            <a:xfrm flipV="1">
              <a:off x="5468400" y="4785845"/>
              <a:ext cx="36000" cy="3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0" name="六边形 19"/>
          <p:cNvSpPr/>
          <p:nvPr/>
        </p:nvSpPr>
        <p:spPr>
          <a:xfrm rot="1781911">
            <a:off x="8658350" y="-93250"/>
            <a:ext cx="644764" cy="555832"/>
          </a:xfrm>
          <a:prstGeom prst="hexagon">
            <a:avLst>
              <a:gd name="adj" fmla="val 30167"/>
              <a:gd name="vf" fmla="val 115470"/>
            </a:avLst>
          </a:prstGeom>
          <a:solidFill>
            <a:schemeClr val="bg1">
              <a:lumMod val="9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21" name="TextBox 20"/>
          <p:cNvSpPr txBox="1"/>
          <p:nvPr/>
        </p:nvSpPr>
        <p:spPr>
          <a:xfrm>
            <a:off x="8721904" y="44435"/>
            <a:ext cx="4251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smtClean="0">
                <a:solidFill>
                  <a:srgbClr val="1B5C6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  <a:endParaRPr lang="zh-CN" altLang="en-US" sz="1600" dirty="0">
              <a:solidFill>
                <a:srgbClr val="1B5C6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81965" y="1085215"/>
            <a:ext cx="4079240" cy="368300"/>
          </a:xfrm>
          <a:prstGeom prst="rect">
            <a:avLst/>
          </a:prstGeom>
        </p:spPr>
        <p:txBody>
          <a:bodyPr wrap="square">
            <a:spAutoFit/>
          </a:bodyPr>
          <a:p>
            <a:pPr indent="0">
              <a:buFont typeface="Arial" panose="020B0604020202020204" pitchFamily="34" charset="0"/>
              <a:buNone/>
            </a:pPr>
            <a:r>
              <a:rPr lang="en-US" altLang="zh-CN" dirty="0" smtClean="0">
                <a:solidFill>
                  <a:schemeClr val="bg1"/>
                </a:solidFill>
              </a:rPr>
              <a:t>2.3).</a:t>
            </a:r>
            <a:r>
              <a:rPr lang="zh-CN" altLang="en-US" dirty="0" smtClean="0">
                <a:solidFill>
                  <a:schemeClr val="bg1"/>
                </a:solidFill>
              </a:rPr>
              <a:t>在线书库功能</a:t>
            </a:r>
            <a:r>
              <a:rPr lang="en-US" altLang="zh-CN" dirty="0" smtClean="0">
                <a:solidFill>
                  <a:schemeClr val="bg1"/>
                </a:solidFill>
              </a:rPr>
              <a:t>——</a:t>
            </a:r>
            <a:r>
              <a:rPr lang="zh-CN" altLang="en-US" dirty="0" smtClean="0">
                <a:solidFill>
                  <a:schemeClr val="bg1"/>
                </a:solidFill>
              </a:rPr>
              <a:t>书目阅读</a:t>
            </a:r>
            <a:endParaRPr lang="zh-CN" altLang="en-US" dirty="0" smtClean="0">
              <a:solidFill>
                <a:schemeClr val="bg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915" y="1889760"/>
            <a:ext cx="4006850" cy="263207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2165" y="1889760"/>
            <a:ext cx="4006850" cy="26320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 descr="F:\案例\212\29398439_1386402044341.jpg"/>
          <p:cNvPicPr>
            <a:picLocks noChangeAspect="1" noChangeArrowheads="1"/>
          </p:cNvPicPr>
          <p:nvPr/>
        </p:nvPicPr>
        <p:blipFill rotWithShape="1">
          <a:blip r:embed="rId1" cstate="screen"/>
          <a:srcRect/>
          <a:stretch>
            <a:fillRect/>
          </a:stretch>
        </p:blipFill>
        <p:spPr bwMode="auto">
          <a:xfrm>
            <a:off x="-87947" y="0"/>
            <a:ext cx="9150581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组合 15"/>
          <p:cNvGrpSpPr/>
          <p:nvPr/>
        </p:nvGrpSpPr>
        <p:grpSpPr>
          <a:xfrm>
            <a:off x="79252" y="238561"/>
            <a:ext cx="2530415" cy="769441"/>
            <a:chOff x="307852" y="495736"/>
            <a:chExt cx="2530415" cy="769441"/>
          </a:xfrm>
        </p:grpSpPr>
        <p:sp>
          <p:nvSpPr>
            <p:cNvPr id="17" name="TextBox 16"/>
            <p:cNvSpPr txBox="1"/>
            <p:nvPr/>
          </p:nvSpPr>
          <p:spPr>
            <a:xfrm>
              <a:off x="919932" y="586020"/>
              <a:ext cx="1918335" cy="3067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00" dirty="0">
                  <a:solidFill>
                    <a:schemeClr val="bg1"/>
                  </a:solidFill>
                  <a:sym typeface="+mn-ea"/>
                </a:rPr>
                <a:t>2.整体功能介绍及演示</a:t>
              </a:r>
              <a:endPara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307852" y="495736"/>
              <a:ext cx="877163" cy="769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en-US" altLang="zh-CN" sz="4400" dirty="0" smtClean="0">
                  <a:solidFill>
                    <a:schemeClr val="bg1"/>
                  </a:solidFill>
                  <a:ea typeface="微软雅黑" panose="020B0503020204020204" pitchFamily="34" charset="-122"/>
                </a:rPr>
                <a:t> </a:t>
              </a:r>
              <a:r>
                <a:rPr lang="zh-CN" altLang="en-US" sz="4400" dirty="0">
                  <a:solidFill>
                    <a:schemeClr val="bg1"/>
                  </a:solidFill>
                  <a:ea typeface="微软雅黑" panose="020B0503020204020204" pitchFamily="34" charset="-122"/>
                </a:rPr>
                <a:t>＊</a:t>
              </a:r>
              <a:endParaRPr lang="zh-CN" altLang="en-US" sz="4400" dirty="0">
                <a:solidFill>
                  <a:schemeClr val="bg1"/>
                </a:solidFill>
                <a:ea typeface="微软雅黑" panose="020B0503020204020204" pitchFamily="34" charset="-122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3707904" y="4785845"/>
            <a:ext cx="1712400" cy="36000"/>
            <a:chOff x="3792000" y="4785845"/>
            <a:chExt cx="1712400" cy="36000"/>
          </a:xfrm>
          <a:solidFill>
            <a:schemeClr val="bg1"/>
          </a:solidFill>
        </p:grpSpPr>
        <p:sp>
          <p:nvSpPr>
            <p:cNvPr id="30" name="椭圆 29"/>
            <p:cNvSpPr/>
            <p:nvPr/>
          </p:nvSpPr>
          <p:spPr>
            <a:xfrm flipV="1">
              <a:off x="3792000" y="4785845"/>
              <a:ext cx="36000" cy="36000"/>
            </a:xfrm>
            <a:prstGeom prst="ellipse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椭圆 30"/>
            <p:cNvSpPr/>
            <p:nvPr/>
          </p:nvSpPr>
          <p:spPr>
            <a:xfrm flipV="1">
              <a:off x="3944400" y="4785845"/>
              <a:ext cx="36000" cy="3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椭圆 31"/>
            <p:cNvSpPr/>
            <p:nvPr/>
          </p:nvSpPr>
          <p:spPr>
            <a:xfrm flipV="1">
              <a:off x="4096800" y="4785845"/>
              <a:ext cx="36000" cy="3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椭圆 32"/>
            <p:cNvSpPr/>
            <p:nvPr/>
          </p:nvSpPr>
          <p:spPr>
            <a:xfrm flipV="1">
              <a:off x="4249200" y="4785845"/>
              <a:ext cx="36000" cy="3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椭圆 33"/>
            <p:cNvSpPr/>
            <p:nvPr/>
          </p:nvSpPr>
          <p:spPr>
            <a:xfrm flipV="1">
              <a:off x="4401600" y="4785845"/>
              <a:ext cx="36000" cy="3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椭圆 34"/>
            <p:cNvSpPr/>
            <p:nvPr/>
          </p:nvSpPr>
          <p:spPr>
            <a:xfrm flipV="1">
              <a:off x="4554000" y="4785845"/>
              <a:ext cx="36000" cy="3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椭圆 35"/>
            <p:cNvSpPr/>
            <p:nvPr/>
          </p:nvSpPr>
          <p:spPr>
            <a:xfrm flipV="1">
              <a:off x="4706400" y="4785845"/>
              <a:ext cx="36000" cy="3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椭圆 36"/>
            <p:cNvSpPr/>
            <p:nvPr/>
          </p:nvSpPr>
          <p:spPr>
            <a:xfrm flipV="1">
              <a:off x="4858800" y="4785845"/>
              <a:ext cx="36000" cy="3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椭圆 37"/>
            <p:cNvSpPr/>
            <p:nvPr/>
          </p:nvSpPr>
          <p:spPr>
            <a:xfrm flipV="1">
              <a:off x="5011200" y="4785845"/>
              <a:ext cx="36000" cy="3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椭圆 38"/>
            <p:cNvSpPr/>
            <p:nvPr/>
          </p:nvSpPr>
          <p:spPr>
            <a:xfrm flipV="1">
              <a:off x="5163600" y="4785845"/>
              <a:ext cx="36000" cy="3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椭圆 39"/>
            <p:cNvSpPr/>
            <p:nvPr/>
          </p:nvSpPr>
          <p:spPr>
            <a:xfrm flipV="1">
              <a:off x="5316000" y="4785845"/>
              <a:ext cx="36000" cy="3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椭圆 40"/>
            <p:cNvSpPr/>
            <p:nvPr/>
          </p:nvSpPr>
          <p:spPr>
            <a:xfrm flipV="1">
              <a:off x="5468400" y="4785845"/>
              <a:ext cx="36000" cy="3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0" name="六边形 19"/>
          <p:cNvSpPr/>
          <p:nvPr/>
        </p:nvSpPr>
        <p:spPr>
          <a:xfrm rot="1781911">
            <a:off x="8658350" y="-93250"/>
            <a:ext cx="644764" cy="555832"/>
          </a:xfrm>
          <a:prstGeom prst="hexagon">
            <a:avLst>
              <a:gd name="adj" fmla="val 30167"/>
              <a:gd name="vf" fmla="val 115470"/>
            </a:avLst>
          </a:prstGeom>
          <a:solidFill>
            <a:schemeClr val="bg1">
              <a:lumMod val="9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21" name="TextBox 20"/>
          <p:cNvSpPr txBox="1"/>
          <p:nvPr/>
        </p:nvSpPr>
        <p:spPr>
          <a:xfrm>
            <a:off x="8721904" y="44435"/>
            <a:ext cx="4251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smtClean="0">
                <a:solidFill>
                  <a:srgbClr val="1B5C6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  <a:endParaRPr lang="zh-CN" altLang="en-US" sz="1600" dirty="0">
              <a:solidFill>
                <a:srgbClr val="1B5C6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81965" y="1085215"/>
            <a:ext cx="6022340" cy="368300"/>
          </a:xfrm>
          <a:prstGeom prst="rect">
            <a:avLst/>
          </a:prstGeom>
        </p:spPr>
        <p:txBody>
          <a:bodyPr wrap="square">
            <a:spAutoFit/>
          </a:bodyPr>
          <a:p>
            <a:pPr indent="0">
              <a:buFont typeface="Arial" panose="020B0604020202020204" pitchFamily="34" charset="0"/>
              <a:buNone/>
            </a:pPr>
            <a:r>
              <a:rPr lang="en-US" altLang="zh-CN" dirty="0" smtClean="0">
                <a:solidFill>
                  <a:schemeClr val="bg1"/>
                </a:solidFill>
              </a:rPr>
              <a:t>3.1).</a:t>
            </a:r>
            <a:r>
              <a:rPr lang="zh-CN" altLang="en-US" dirty="0" smtClean="0">
                <a:solidFill>
                  <a:schemeClr val="bg1"/>
                </a:solidFill>
              </a:rPr>
              <a:t>阅读功能</a:t>
            </a:r>
            <a:r>
              <a:rPr lang="en-US" altLang="zh-CN" dirty="0" smtClean="0">
                <a:solidFill>
                  <a:schemeClr val="bg1"/>
                </a:solidFill>
              </a:rPr>
              <a:t>——</a:t>
            </a:r>
            <a:r>
              <a:rPr lang="zh-CN" altLang="en-US" dirty="0" smtClean="0">
                <a:solidFill>
                  <a:schemeClr val="bg1"/>
                </a:solidFill>
              </a:rPr>
              <a:t>本地书目阅读页数记忆功能</a:t>
            </a:r>
            <a:endParaRPr lang="zh-CN" altLang="en-US" dirty="0" smtClean="0">
              <a:solidFill>
                <a:schemeClr val="bg1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8360" y="2050415"/>
            <a:ext cx="3840480" cy="252285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905" y="2050415"/>
            <a:ext cx="3839845" cy="25222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 descr="F:\案例\212\29398439_1386402044341.jpg"/>
          <p:cNvPicPr>
            <a:picLocks noChangeAspect="1" noChangeArrowheads="1"/>
          </p:cNvPicPr>
          <p:nvPr/>
        </p:nvPicPr>
        <p:blipFill rotWithShape="1">
          <a:blip r:embed="rId1" cstate="screen"/>
          <a:srcRect/>
          <a:stretch>
            <a:fillRect/>
          </a:stretch>
        </p:blipFill>
        <p:spPr bwMode="auto">
          <a:xfrm>
            <a:off x="-87947" y="0"/>
            <a:ext cx="9150581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组合 15"/>
          <p:cNvGrpSpPr/>
          <p:nvPr/>
        </p:nvGrpSpPr>
        <p:grpSpPr>
          <a:xfrm>
            <a:off x="79252" y="238561"/>
            <a:ext cx="2530415" cy="769441"/>
            <a:chOff x="307852" y="495736"/>
            <a:chExt cx="2530415" cy="769441"/>
          </a:xfrm>
        </p:grpSpPr>
        <p:sp>
          <p:nvSpPr>
            <p:cNvPr id="17" name="TextBox 16"/>
            <p:cNvSpPr txBox="1"/>
            <p:nvPr/>
          </p:nvSpPr>
          <p:spPr>
            <a:xfrm>
              <a:off x="919932" y="586020"/>
              <a:ext cx="1918335" cy="3067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00" dirty="0">
                  <a:solidFill>
                    <a:schemeClr val="bg1"/>
                  </a:solidFill>
                  <a:sym typeface="+mn-ea"/>
                </a:rPr>
                <a:t>2.整体功能介绍及演示</a:t>
              </a:r>
              <a:endPara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307852" y="495736"/>
              <a:ext cx="877163" cy="769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en-US" altLang="zh-CN" sz="4400" dirty="0" smtClean="0">
                  <a:solidFill>
                    <a:schemeClr val="bg1"/>
                  </a:solidFill>
                  <a:ea typeface="微软雅黑" panose="020B0503020204020204" pitchFamily="34" charset="-122"/>
                </a:rPr>
                <a:t> </a:t>
              </a:r>
              <a:r>
                <a:rPr lang="zh-CN" altLang="en-US" sz="4400" dirty="0">
                  <a:solidFill>
                    <a:schemeClr val="bg1"/>
                  </a:solidFill>
                  <a:ea typeface="微软雅黑" panose="020B0503020204020204" pitchFamily="34" charset="-122"/>
                </a:rPr>
                <a:t>＊</a:t>
              </a:r>
              <a:endParaRPr lang="zh-CN" altLang="en-US" sz="4400" dirty="0">
                <a:solidFill>
                  <a:schemeClr val="bg1"/>
                </a:solidFill>
                <a:ea typeface="微软雅黑" panose="020B0503020204020204" pitchFamily="34" charset="-122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3707904" y="4785845"/>
            <a:ext cx="1712400" cy="36000"/>
            <a:chOff x="3792000" y="4785845"/>
            <a:chExt cx="1712400" cy="36000"/>
          </a:xfrm>
          <a:solidFill>
            <a:schemeClr val="bg1"/>
          </a:solidFill>
        </p:grpSpPr>
        <p:sp>
          <p:nvSpPr>
            <p:cNvPr id="30" name="椭圆 29"/>
            <p:cNvSpPr/>
            <p:nvPr/>
          </p:nvSpPr>
          <p:spPr>
            <a:xfrm flipV="1">
              <a:off x="3792000" y="4785845"/>
              <a:ext cx="36000" cy="36000"/>
            </a:xfrm>
            <a:prstGeom prst="ellipse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椭圆 30"/>
            <p:cNvSpPr/>
            <p:nvPr/>
          </p:nvSpPr>
          <p:spPr>
            <a:xfrm flipV="1">
              <a:off x="3944400" y="4785845"/>
              <a:ext cx="36000" cy="3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椭圆 31"/>
            <p:cNvSpPr/>
            <p:nvPr/>
          </p:nvSpPr>
          <p:spPr>
            <a:xfrm flipV="1">
              <a:off x="4096800" y="4785845"/>
              <a:ext cx="36000" cy="3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椭圆 32"/>
            <p:cNvSpPr/>
            <p:nvPr/>
          </p:nvSpPr>
          <p:spPr>
            <a:xfrm flipV="1">
              <a:off x="4249200" y="4785845"/>
              <a:ext cx="36000" cy="3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椭圆 33"/>
            <p:cNvSpPr/>
            <p:nvPr/>
          </p:nvSpPr>
          <p:spPr>
            <a:xfrm flipV="1">
              <a:off x="4401600" y="4785845"/>
              <a:ext cx="36000" cy="3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椭圆 34"/>
            <p:cNvSpPr/>
            <p:nvPr/>
          </p:nvSpPr>
          <p:spPr>
            <a:xfrm flipV="1">
              <a:off x="4554000" y="4785845"/>
              <a:ext cx="36000" cy="3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椭圆 35"/>
            <p:cNvSpPr/>
            <p:nvPr/>
          </p:nvSpPr>
          <p:spPr>
            <a:xfrm flipV="1">
              <a:off x="4706400" y="4785845"/>
              <a:ext cx="36000" cy="3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椭圆 36"/>
            <p:cNvSpPr/>
            <p:nvPr/>
          </p:nvSpPr>
          <p:spPr>
            <a:xfrm flipV="1">
              <a:off x="4858800" y="4785845"/>
              <a:ext cx="36000" cy="3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椭圆 37"/>
            <p:cNvSpPr/>
            <p:nvPr/>
          </p:nvSpPr>
          <p:spPr>
            <a:xfrm flipV="1">
              <a:off x="5011200" y="4785845"/>
              <a:ext cx="36000" cy="3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椭圆 38"/>
            <p:cNvSpPr/>
            <p:nvPr/>
          </p:nvSpPr>
          <p:spPr>
            <a:xfrm flipV="1">
              <a:off x="5163600" y="4785845"/>
              <a:ext cx="36000" cy="3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椭圆 39"/>
            <p:cNvSpPr/>
            <p:nvPr/>
          </p:nvSpPr>
          <p:spPr>
            <a:xfrm flipV="1">
              <a:off x="5316000" y="4785845"/>
              <a:ext cx="36000" cy="3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椭圆 40"/>
            <p:cNvSpPr/>
            <p:nvPr/>
          </p:nvSpPr>
          <p:spPr>
            <a:xfrm flipV="1">
              <a:off x="5468400" y="4785845"/>
              <a:ext cx="36000" cy="3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0" name="六边形 19"/>
          <p:cNvSpPr/>
          <p:nvPr/>
        </p:nvSpPr>
        <p:spPr>
          <a:xfrm rot="1781911">
            <a:off x="8658350" y="-93250"/>
            <a:ext cx="644764" cy="555832"/>
          </a:xfrm>
          <a:prstGeom prst="hexagon">
            <a:avLst>
              <a:gd name="adj" fmla="val 30167"/>
              <a:gd name="vf" fmla="val 115470"/>
            </a:avLst>
          </a:prstGeom>
          <a:solidFill>
            <a:schemeClr val="bg1">
              <a:lumMod val="9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21" name="TextBox 20"/>
          <p:cNvSpPr txBox="1"/>
          <p:nvPr/>
        </p:nvSpPr>
        <p:spPr>
          <a:xfrm>
            <a:off x="8721904" y="44435"/>
            <a:ext cx="4251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smtClean="0">
                <a:solidFill>
                  <a:srgbClr val="1B5C6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  <a:endParaRPr lang="zh-CN" altLang="en-US" sz="1600" dirty="0">
              <a:solidFill>
                <a:srgbClr val="1B5C6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81965" y="1085215"/>
            <a:ext cx="6022340" cy="368300"/>
          </a:xfrm>
          <a:prstGeom prst="rect">
            <a:avLst/>
          </a:prstGeom>
        </p:spPr>
        <p:txBody>
          <a:bodyPr wrap="square">
            <a:spAutoFit/>
          </a:bodyPr>
          <a:p>
            <a:pPr indent="0">
              <a:buFont typeface="Arial" panose="020B0604020202020204" pitchFamily="34" charset="0"/>
              <a:buNone/>
            </a:pPr>
            <a:r>
              <a:rPr lang="en-US" altLang="zh-CN" dirty="0" smtClean="0">
                <a:solidFill>
                  <a:schemeClr val="bg1"/>
                </a:solidFill>
              </a:rPr>
              <a:t>3.2).</a:t>
            </a:r>
            <a:r>
              <a:rPr lang="zh-CN" altLang="en-US" dirty="0" smtClean="0">
                <a:solidFill>
                  <a:schemeClr val="bg1"/>
                </a:solidFill>
              </a:rPr>
              <a:t>阅读功能</a:t>
            </a:r>
            <a:r>
              <a:rPr lang="en-US" altLang="zh-CN" dirty="0" smtClean="0">
                <a:solidFill>
                  <a:schemeClr val="bg1"/>
                </a:solidFill>
              </a:rPr>
              <a:t>——</a:t>
            </a:r>
            <a:r>
              <a:rPr lang="zh-CN" altLang="en-US" dirty="0" smtClean="0">
                <a:solidFill>
                  <a:schemeClr val="bg1"/>
                </a:solidFill>
              </a:rPr>
              <a:t>书库阅读章节选择功能</a:t>
            </a:r>
            <a:endParaRPr lang="zh-CN" altLang="en-US" dirty="0" smtClean="0">
              <a:solidFill>
                <a:schemeClr val="bg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705" y="1913890"/>
            <a:ext cx="3883660" cy="255079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2165" y="1913890"/>
            <a:ext cx="3895725" cy="25596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 descr="F:\案例\212\29398439_1386402044341.jpg"/>
          <p:cNvPicPr>
            <a:picLocks noChangeAspect="1" noChangeArrowheads="1"/>
          </p:cNvPicPr>
          <p:nvPr/>
        </p:nvPicPr>
        <p:blipFill rotWithShape="1">
          <a:blip r:embed="rId1" cstate="screen"/>
          <a:srcRect/>
          <a:stretch>
            <a:fillRect/>
          </a:stretch>
        </p:blipFill>
        <p:spPr bwMode="auto">
          <a:xfrm>
            <a:off x="-87947" y="0"/>
            <a:ext cx="9150581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组合 15"/>
          <p:cNvGrpSpPr/>
          <p:nvPr/>
        </p:nvGrpSpPr>
        <p:grpSpPr>
          <a:xfrm>
            <a:off x="79252" y="238561"/>
            <a:ext cx="2530415" cy="769441"/>
            <a:chOff x="307852" y="495736"/>
            <a:chExt cx="2530415" cy="769441"/>
          </a:xfrm>
        </p:grpSpPr>
        <p:sp>
          <p:nvSpPr>
            <p:cNvPr id="17" name="TextBox 16"/>
            <p:cNvSpPr txBox="1"/>
            <p:nvPr/>
          </p:nvSpPr>
          <p:spPr>
            <a:xfrm>
              <a:off x="919932" y="586020"/>
              <a:ext cx="1918335" cy="3067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00" dirty="0">
                  <a:solidFill>
                    <a:schemeClr val="bg1"/>
                  </a:solidFill>
                  <a:sym typeface="+mn-ea"/>
                </a:rPr>
                <a:t>2.整体功能介绍及演示</a:t>
              </a:r>
              <a:endPara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307852" y="495736"/>
              <a:ext cx="877163" cy="769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en-US" altLang="zh-CN" sz="4400" dirty="0" smtClean="0">
                  <a:solidFill>
                    <a:schemeClr val="bg1"/>
                  </a:solidFill>
                  <a:ea typeface="微软雅黑" panose="020B0503020204020204" pitchFamily="34" charset="-122"/>
                </a:rPr>
                <a:t> </a:t>
              </a:r>
              <a:r>
                <a:rPr lang="zh-CN" altLang="en-US" sz="4400" dirty="0">
                  <a:solidFill>
                    <a:schemeClr val="bg1"/>
                  </a:solidFill>
                  <a:ea typeface="微软雅黑" panose="020B0503020204020204" pitchFamily="34" charset="-122"/>
                </a:rPr>
                <a:t>＊</a:t>
              </a:r>
              <a:endParaRPr lang="zh-CN" altLang="en-US" sz="4400" dirty="0">
                <a:solidFill>
                  <a:schemeClr val="bg1"/>
                </a:solidFill>
                <a:ea typeface="微软雅黑" panose="020B0503020204020204" pitchFamily="34" charset="-122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3707904" y="4785845"/>
            <a:ext cx="1712400" cy="36000"/>
            <a:chOff x="3792000" y="4785845"/>
            <a:chExt cx="1712400" cy="36000"/>
          </a:xfrm>
          <a:solidFill>
            <a:schemeClr val="bg1"/>
          </a:solidFill>
        </p:grpSpPr>
        <p:sp>
          <p:nvSpPr>
            <p:cNvPr id="30" name="椭圆 29"/>
            <p:cNvSpPr/>
            <p:nvPr/>
          </p:nvSpPr>
          <p:spPr>
            <a:xfrm flipV="1">
              <a:off x="3792000" y="4785845"/>
              <a:ext cx="36000" cy="36000"/>
            </a:xfrm>
            <a:prstGeom prst="ellipse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椭圆 30"/>
            <p:cNvSpPr/>
            <p:nvPr/>
          </p:nvSpPr>
          <p:spPr>
            <a:xfrm flipV="1">
              <a:off x="3944400" y="4785845"/>
              <a:ext cx="36000" cy="3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椭圆 31"/>
            <p:cNvSpPr/>
            <p:nvPr/>
          </p:nvSpPr>
          <p:spPr>
            <a:xfrm flipV="1">
              <a:off x="4096800" y="4785845"/>
              <a:ext cx="36000" cy="3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椭圆 32"/>
            <p:cNvSpPr/>
            <p:nvPr/>
          </p:nvSpPr>
          <p:spPr>
            <a:xfrm flipV="1">
              <a:off x="4249200" y="4785845"/>
              <a:ext cx="36000" cy="3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椭圆 33"/>
            <p:cNvSpPr/>
            <p:nvPr/>
          </p:nvSpPr>
          <p:spPr>
            <a:xfrm flipV="1">
              <a:off x="4401600" y="4785845"/>
              <a:ext cx="36000" cy="3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椭圆 34"/>
            <p:cNvSpPr/>
            <p:nvPr/>
          </p:nvSpPr>
          <p:spPr>
            <a:xfrm flipV="1">
              <a:off x="4554000" y="4785845"/>
              <a:ext cx="36000" cy="3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椭圆 35"/>
            <p:cNvSpPr/>
            <p:nvPr/>
          </p:nvSpPr>
          <p:spPr>
            <a:xfrm flipV="1">
              <a:off x="4706400" y="4785845"/>
              <a:ext cx="36000" cy="3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椭圆 36"/>
            <p:cNvSpPr/>
            <p:nvPr/>
          </p:nvSpPr>
          <p:spPr>
            <a:xfrm flipV="1">
              <a:off x="4858800" y="4785845"/>
              <a:ext cx="36000" cy="3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椭圆 37"/>
            <p:cNvSpPr/>
            <p:nvPr/>
          </p:nvSpPr>
          <p:spPr>
            <a:xfrm flipV="1">
              <a:off x="5011200" y="4785845"/>
              <a:ext cx="36000" cy="3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椭圆 38"/>
            <p:cNvSpPr/>
            <p:nvPr/>
          </p:nvSpPr>
          <p:spPr>
            <a:xfrm flipV="1">
              <a:off x="5163600" y="4785845"/>
              <a:ext cx="36000" cy="3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椭圆 39"/>
            <p:cNvSpPr/>
            <p:nvPr/>
          </p:nvSpPr>
          <p:spPr>
            <a:xfrm flipV="1">
              <a:off x="5316000" y="4785845"/>
              <a:ext cx="36000" cy="3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椭圆 40"/>
            <p:cNvSpPr/>
            <p:nvPr/>
          </p:nvSpPr>
          <p:spPr>
            <a:xfrm flipV="1">
              <a:off x="5468400" y="4785845"/>
              <a:ext cx="36000" cy="3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0" name="六边形 19"/>
          <p:cNvSpPr/>
          <p:nvPr/>
        </p:nvSpPr>
        <p:spPr>
          <a:xfrm rot="1781911">
            <a:off x="8658350" y="-93250"/>
            <a:ext cx="644764" cy="555832"/>
          </a:xfrm>
          <a:prstGeom prst="hexagon">
            <a:avLst>
              <a:gd name="adj" fmla="val 30167"/>
              <a:gd name="vf" fmla="val 115470"/>
            </a:avLst>
          </a:prstGeom>
          <a:solidFill>
            <a:schemeClr val="bg1">
              <a:lumMod val="9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21" name="TextBox 20"/>
          <p:cNvSpPr txBox="1"/>
          <p:nvPr/>
        </p:nvSpPr>
        <p:spPr>
          <a:xfrm>
            <a:off x="8721904" y="44435"/>
            <a:ext cx="4251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smtClean="0">
                <a:solidFill>
                  <a:srgbClr val="1B5C6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  <a:endParaRPr lang="zh-CN" altLang="en-US" sz="1600" dirty="0">
              <a:solidFill>
                <a:srgbClr val="1B5C6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81965" y="1085215"/>
            <a:ext cx="6022340" cy="368300"/>
          </a:xfrm>
          <a:prstGeom prst="rect">
            <a:avLst/>
          </a:prstGeom>
        </p:spPr>
        <p:txBody>
          <a:bodyPr wrap="square">
            <a:spAutoFit/>
          </a:bodyPr>
          <a:p>
            <a:pPr indent="0">
              <a:buFont typeface="Arial" panose="020B0604020202020204" pitchFamily="34" charset="0"/>
              <a:buNone/>
            </a:pPr>
            <a:r>
              <a:rPr lang="en-US" altLang="zh-CN" dirty="0" smtClean="0">
                <a:solidFill>
                  <a:schemeClr val="bg1"/>
                </a:solidFill>
              </a:rPr>
              <a:t>3.2).</a:t>
            </a:r>
            <a:r>
              <a:rPr lang="zh-CN" altLang="en-US" dirty="0" smtClean="0">
                <a:solidFill>
                  <a:schemeClr val="bg1"/>
                </a:solidFill>
              </a:rPr>
              <a:t>阅读功能</a:t>
            </a:r>
            <a:r>
              <a:rPr lang="en-US" altLang="zh-CN" dirty="0" smtClean="0">
                <a:solidFill>
                  <a:schemeClr val="bg1"/>
                </a:solidFill>
              </a:rPr>
              <a:t>——</a:t>
            </a:r>
            <a:r>
              <a:rPr lang="zh-CN" altLang="en-US" dirty="0" smtClean="0">
                <a:solidFill>
                  <a:schemeClr val="bg1"/>
                </a:solidFill>
              </a:rPr>
              <a:t>语音朗读功能（应用展示）</a:t>
            </a:r>
            <a:endParaRPr lang="zh-CN" altLang="en-US" dirty="0" smtClean="0">
              <a:solidFill>
                <a:schemeClr val="bg1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850" y="1588770"/>
            <a:ext cx="4545330" cy="29851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 descr="F:\案例\212\29398439_1386402044341.jpg"/>
          <p:cNvPicPr>
            <a:picLocks noChangeAspect="1" noChangeArrowheads="1"/>
          </p:cNvPicPr>
          <p:nvPr/>
        </p:nvPicPr>
        <p:blipFill rotWithShape="1">
          <a:blip r:embed="rId1" cstate="screen"/>
          <a:srcRect/>
          <a:stretch>
            <a:fillRect/>
          </a:stretch>
        </p:blipFill>
        <p:spPr bwMode="auto">
          <a:xfrm>
            <a:off x="-87947" y="0"/>
            <a:ext cx="9150581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组合 15"/>
          <p:cNvGrpSpPr/>
          <p:nvPr/>
        </p:nvGrpSpPr>
        <p:grpSpPr>
          <a:xfrm>
            <a:off x="79252" y="238561"/>
            <a:ext cx="2530415" cy="769441"/>
            <a:chOff x="307852" y="495736"/>
            <a:chExt cx="2530415" cy="769441"/>
          </a:xfrm>
        </p:grpSpPr>
        <p:sp>
          <p:nvSpPr>
            <p:cNvPr id="17" name="TextBox 16"/>
            <p:cNvSpPr txBox="1"/>
            <p:nvPr/>
          </p:nvSpPr>
          <p:spPr>
            <a:xfrm>
              <a:off x="919932" y="586020"/>
              <a:ext cx="1918335" cy="3067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00" dirty="0">
                  <a:solidFill>
                    <a:schemeClr val="bg1"/>
                  </a:solidFill>
                  <a:sym typeface="+mn-ea"/>
                </a:rPr>
                <a:t>2.整体功能介绍及演示</a:t>
              </a:r>
              <a:endPara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307852" y="495736"/>
              <a:ext cx="877163" cy="769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en-US" altLang="zh-CN" sz="4400" dirty="0" smtClean="0">
                  <a:solidFill>
                    <a:schemeClr val="bg1"/>
                  </a:solidFill>
                  <a:ea typeface="微软雅黑" panose="020B0503020204020204" pitchFamily="34" charset="-122"/>
                </a:rPr>
                <a:t> </a:t>
              </a:r>
              <a:r>
                <a:rPr lang="zh-CN" altLang="en-US" sz="4400" dirty="0">
                  <a:solidFill>
                    <a:schemeClr val="bg1"/>
                  </a:solidFill>
                  <a:ea typeface="微软雅黑" panose="020B0503020204020204" pitchFamily="34" charset="-122"/>
                </a:rPr>
                <a:t>＊</a:t>
              </a:r>
              <a:endParaRPr lang="zh-CN" altLang="en-US" sz="4400" dirty="0">
                <a:solidFill>
                  <a:schemeClr val="bg1"/>
                </a:solidFill>
                <a:ea typeface="微软雅黑" panose="020B0503020204020204" pitchFamily="34" charset="-122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3707904" y="4785845"/>
            <a:ext cx="1712400" cy="36000"/>
            <a:chOff x="3792000" y="4785845"/>
            <a:chExt cx="1712400" cy="36000"/>
          </a:xfrm>
          <a:solidFill>
            <a:schemeClr val="bg1"/>
          </a:solidFill>
        </p:grpSpPr>
        <p:sp>
          <p:nvSpPr>
            <p:cNvPr id="30" name="椭圆 29"/>
            <p:cNvSpPr/>
            <p:nvPr/>
          </p:nvSpPr>
          <p:spPr>
            <a:xfrm flipV="1">
              <a:off x="3792000" y="4785845"/>
              <a:ext cx="36000" cy="36000"/>
            </a:xfrm>
            <a:prstGeom prst="ellipse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椭圆 30"/>
            <p:cNvSpPr/>
            <p:nvPr/>
          </p:nvSpPr>
          <p:spPr>
            <a:xfrm flipV="1">
              <a:off x="3944400" y="4785845"/>
              <a:ext cx="36000" cy="3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椭圆 31"/>
            <p:cNvSpPr/>
            <p:nvPr/>
          </p:nvSpPr>
          <p:spPr>
            <a:xfrm flipV="1">
              <a:off x="4096800" y="4785845"/>
              <a:ext cx="36000" cy="3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椭圆 32"/>
            <p:cNvSpPr/>
            <p:nvPr/>
          </p:nvSpPr>
          <p:spPr>
            <a:xfrm flipV="1">
              <a:off x="4249200" y="4785845"/>
              <a:ext cx="36000" cy="3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椭圆 33"/>
            <p:cNvSpPr/>
            <p:nvPr/>
          </p:nvSpPr>
          <p:spPr>
            <a:xfrm flipV="1">
              <a:off x="4401600" y="4785845"/>
              <a:ext cx="36000" cy="3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椭圆 34"/>
            <p:cNvSpPr/>
            <p:nvPr/>
          </p:nvSpPr>
          <p:spPr>
            <a:xfrm flipV="1">
              <a:off x="4554000" y="4785845"/>
              <a:ext cx="36000" cy="3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椭圆 35"/>
            <p:cNvSpPr/>
            <p:nvPr/>
          </p:nvSpPr>
          <p:spPr>
            <a:xfrm flipV="1">
              <a:off x="4706400" y="4785845"/>
              <a:ext cx="36000" cy="3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椭圆 36"/>
            <p:cNvSpPr/>
            <p:nvPr/>
          </p:nvSpPr>
          <p:spPr>
            <a:xfrm flipV="1">
              <a:off x="4858800" y="4785845"/>
              <a:ext cx="36000" cy="3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椭圆 37"/>
            <p:cNvSpPr/>
            <p:nvPr/>
          </p:nvSpPr>
          <p:spPr>
            <a:xfrm flipV="1">
              <a:off x="5011200" y="4785845"/>
              <a:ext cx="36000" cy="3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椭圆 38"/>
            <p:cNvSpPr/>
            <p:nvPr/>
          </p:nvSpPr>
          <p:spPr>
            <a:xfrm flipV="1">
              <a:off x="5163600" y="4785845"/>
              <a:ext cx="36000" cy="3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椭圆 39"/>
            <p:cNvSpPr/>
            <p:nvPr/>
          </p:nvSpPr>
          <p:spPr>
            <a:xfrm flipV="1">
              <a:off x="5316000" y="4785845"/>
              <a:ext cx="36000" cy="3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椭圆 40"/>
            <p:cNvSpPr/>
            <p:nvPr/>
          </p:nvSpPr>
          <p:spPr>
            <a:xfrm flipV="1">
              <a:off x="5468400" y="4785845"/>
              <a:ext cx="36000" cy="3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0" name="六边形 19"/>
          <p:cNvSpPr/>
          <p:nvPr/>
        </p:nvSpPr>
        <p:spPr>
          <a:xfrm rot="1781911">
            <a:off x="8658350" y="-93250"/>
            <a:ext cx="644764" cy="555832"/>
          </a:xfrm>
          <a:prstGeom prst="hexagon">
            <a:avLst>
              <a:gd name="adj" fmla="val 30167"/>
              <a:gd name="vf" fmla="val 115470"/>
            </a:avLst>
          </a:prstGeom>
          <a:solidFill>
            <a:schemeClr val="bg1">
              <a:lumMod val="9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21" name="TextBox 20"/>
          <p:cNvSpPr txBox="1"/>
          <p:nvPr/>
        </p:nvSpPr>
        <p:spPr>
          <a:xfrm>
            <a:off x="8721904" y="44435"/>
            <a:ext cx="4251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smtClean="0">
                <a:solidFill>
                  <a:srgbClr val="1B5C6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  <a:endParaRPr lang="zh-CN" altLang="en-US" sz="1600" dirty="0">
              <a:solidFill>
                <a:srgbClr val="1B5C6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81965" y="1085215"/>
            <a:ext cx="6022340" cy="368300"/>
          </a:xfrm>
          <a:prstGeom prst="rect">
            <a:avLst/>
          </a:prstGeom>
        </p:spPr>
        <p:txBody>
          <a:bodyPr wrap="square">
            <a:spAutoFit/>
          </a:bodyPr>
          <a:p>
            <a:pPr indent="0">
              <a:buFont typeface="Arial" panose="020B0604020202020204" pitchFamily="34" charset="0"/>
              <a:buNone/>
            </a:pPr>
            <a:r>
              <a:rPr lang="en-US" altLang="zh-CN" dirty="0" smtClean="0">
                <a:solidFill>
                  <a:schemeClr val="bg1"/>
                </a:solidFill>
              </a:rPr>
              <a:t>4.1)</a:t>
            </a:r>
            <a:r>
              <a:rPr lang="zh-CN" altLang="zh-CN" dirty="0" smtClean="0">
                <a:solidFill>
                  <a:schemeClr val="bg1"/>
                </a:solidFill>
              </a:rPr>
              <a:t>其他功能</a:t>
            </a:r>
            <a:r>
              <a:rPr lang="en-US" altLang="zh-CN" dirty="0" smtClean="0">
                <a:solidFill>
                  <a:schemeClr val="bg1"/>
                </a:solidFill>
              </a:rPr>
              <a:t>——</a:t>
            </a:r>
            <a:r>
              <a:rPr lang="zh-CN" altLang="en-US" dirty="0" smtClean="0">
                <a:solidFill>
                  <a:schemeClr val="bg1"/>
                </a:solidFill>
              </a:rPr>
              <a:t>动态磁贴</a:t>
            </a:r>
            <a:endParaRPr lang="zh-CN" altLang="en-US" dirty="0" smtClean="0">
              <a:solidFill>
                <a:schemeClr val="bg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650" y="2618105"/>
            <a:ext cx="2324100" cy="104394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2195" y="2618105"/>
            <a:ext cx="2316480" cy="10210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 descr="F:\案例\212\29398439_1386402044341.jpg"/>
          <p:cNvPicPr>
            <a:picLocks noChangeAspect="1" noChangeArrowheads="1"/>
          </p:cNvPicPr>
          <p:nvPr/>
        </p:nvPicPr>
        <p:blipFill rotWithShape="1">
          <a:blip r:embed="rId1" cstate="screen"/>
          <a:srcRect/>
          <a:stretch>
            <a:fillRect/>
          </a:stretch>
        </p:blipFill>
        <p:spPr bwMode="auto">
          <a:xfrm>
            <a:off x="-2925" y="0"/>
            <a:ext cx="9150581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组合 15"/>
          <p:cNvGrpSpPr/>
          <p:nvPr/>
        </p:nvGrpSpPr>
        <p:grpSpPr>
          <a:xfrm>
            <a:off x="79252" y="238561"/>
            <a:ext cx="2604075" cy="769441"/>
            <a:chOff x="307852" y="495736"/>
            <a:chExt cx="2604075" cy="769441"/>
          </a:xfrm>
        </p:grpSpPr>
        <p:sp>
          <p:nvSpPr>
            <p:cNvPr id="17" name="TextBox 16"/>
            <p:cNvSpPr txBox="1"/>
            <p:nvPr/>
          </p:nvSpPr>
          <p:spPr>
            <a:xfrm>
              <a:off x="913582" y="639995"/>
              <a:ext cx="1998345" cy="3067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CN" sz="1400" dirty="0" smtClean="0">
                  <a:solidFill>
                    <a:schemeClr val="bg1"/>
                  </a:solidFill>
                  <a:sym typeface="+mn-ea"/>
                </a:rPr>
                <a:t>  3</a:t>
              </a:r>
              <a:r>
                <a:rPr lang="en-US" sz="1400" dirty="0" smtClean="0">
                  <a:solidFill>
                    <a:schemeClr val="bg1"/>
                  </a:solidFill>
                  <a:sym typeface="+mn-ea"/>
                </a:rPr>
                <a:t>.运用到的技术知识点</a:t>
              </a:r>
              <a:endPara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307852" y="495736"/>
              <a:ext cx="877163" cy="769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en-US" altLang="zh-CN" sz="4400" dirty="0" smtClean="0">
                  <a:solidFill>
                    <a:schemeClr val="bg1"/>
                  </a:solidFill>
                  <a:ea typeface="微软雅黑" panose="020B0503020204020204" pitchFamily="34" charset="-122"/>
                </a:rPr>
                <a:t> </a:t>
              </a:r>
              <a:r>
                <a:rPr lang="zh-CN" altLang="en-US" sz="4400" dirty="0">
                  <a:solidFill>
                    <a:schemeClr val="bg1"/>
                  </a:solidFill>
                  <a:ea typeface="微软雅黑" panose="020B0503020204020204" pitchFamily="34" charset="-122"/>
                </a:rPr>
                <a:t>＊</a:t>
              </a:r>
              <a:endParaRPr lang="zh-CN" altLang="en-US" sz="4400" dirty="0">
                <a:solidFill>
                  <a:schemeClr val="bg1"/>
                </a:solidFill>
                <a:ea typeface="微软雅黑" panose="020B0503020204020204" pitchFamily="34" charset="-122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3707904" y="4785845"/>
            <a:ext cx="1712400" cy="36000"/>
            <a:chOff x="3792000" y="4785845"/>
            <a:chExt cx="1712400" cy="36000"/>
          </a:xfrm>
          <a:solidFill>
            <a:schemeClr val="bg1"/>
          </a:solidFill>
        </p:grpSpPr>
        <p:sp>
          <p:nvSpPr>
            <p:cNvPr id="30" name="椭圆 29"/>
            <p:cNvSpPr/>
            <p:nvPr/>
          </p:nvSpPr>
          <p:spPr>
            <a:xfrm flipV="1">
              <a:off x="3792000" y="4785845"/>
              <a:ext cx="36000" cy="36000"/>
            </a:xfrm>
            <a:prstGeom prst="ellipse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椭圆 30"/>
            <p:cNvSpPr/>
            <p:nvPr/>
          </p:nvSpPr>
          <p:spPr>
            <a:xfrm flipV="1">
              <a:off x="3944400" y="4785845"/>
              <a:ext cx="36000" cy="3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椭圆 31"/>
            <p:cNvSpPr/>
            <p:nvPr/>
          </p:nvSpPr>
          <p:spPr>
            <a:xfrm flipV="1">
              <a:off x="4096800" y="4785845"/>
              <a:ext cx="36000" cy="3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椭圆 32"/>
            <p:cNvSpPr/>
            <p:nvPr/>
          </p:nvSpPr>
          <p:spPr>
            <a:xfrm flipV="1">
              <a:off x="4249200" y="4785845"/>
              <a:ext cx="36000" cy="3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椭圆 33"/>
            <p:cNvSpPr/>
            <p:nvPr/>
          </p:nvSpPr>
          <p:spPr>
            <a:xfrm flipV="1">
              <a:off x="4401600" y="4785845"/>
              <a:ext cx="36000" cy="3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椭圆 34"/>
            <p:cNvSpPr/>
            <p:nvPr/>
          </p:nvSpPr>
          <p:spPr>
            <a:xfrm flipV="1">
              <a:off x="4554000" y="4785845"/>
              <a:ext cx="36000" cy="3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椭圆 35"/>
            <p:cNvSpPr/>
            <p:nvPr/>
          </p:nvSpPr>
          <p:spPr>
            <a:xfrm flipV="1">
              <a:off x="4706400" y="4785845"/>
              <a:ext cx="36000" cy="3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椭圆 36"/>
            <p:cNvSpPr/>
            <p:nvPr/>
          </p:nvSpPr>
          <p:spPr>
            <a:xfrm flipV="1">
              <a:off x="4858800" y="4785845"/>
              <a:ext cx="36000" cy="3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椭圆 37"/>
            <p:cNvSpPr/>
            <p:nvPr/>
          </p:nvSpPr>
          <p:spPr>
            <a:xfrm flipV="1">
              <a:off x="5011200" y="4785845"/>
              <a:ext cx="36000" cy="3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椭圆 38"/>
            <p:cNvSpPr/>
            <p:nvPr/>
          </p:nvSpPr>
          <p:spPr>
            <a:xfrm flipV="1">
              <a:off x="5163600" y="4785845"/>
              <a:ext cx="36000" cy="3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椭圆 39"/>
            <p:cNvSpPr/>
            <p:nvPr/>
          </p:nvSpPr>
          <p:spPr>
            <a:xfrm flipV="1">
              <a:off x="5316000" y="4785845"/>
              <a:ext cx="36000" cy="3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椭圆 40"/>
            <p:cNvSpPr/>
            <p:nvPr/>
          </p:nvSpPr>
          <p:spPr>
            <a:xfrm flipV="1">
              <a:off x="5468400" y="4785845"/>
              <a:ext cx="36000" cy="3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0" name="六边形 19"/>
          <p:cNvSpPr/>
          <p:nvPr/>
        </p:nvSpPr>
        <p:spPr>
          <a:xfrm rot="1781911">
            <a:off x="8658350" y="-93250"/>
            <a:ext cx="644764" cy="555832"/>
          </a:xfrm>
          <a:prstGeom prst="hexagon">
            <a:avLst>
              <a:gd name="adj" fmla="val 30167"/>
              <a:gd name="vf" fmla="val 115470"/>
            </a:avLst>
          </a:prstGeom>
          <a:solidFill>
            <a:schemeClr val="bg1">
              <a:lumMod val="9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21" name="TextBox 20"/>
          <p:cNvSpPr txBox="1"/>
          <p:nvPr/>
        </p:nvSpPr>
        <p:spPr>
          <a:xfrm>
            <a:off x="8721904" y="44435"/>
            <a:ext cx="4251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smtClean="0">
                <a:solidFill>
                  <a:srgbClr val="1B5C6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08</a:t>
            </a:r>
            <a:endParaRPr lang="zh-CN" altLang="en-US" sz="1600" dirty="0">
              <a:solidFill>
                <a:srgbClr val="1B5C6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86790" y="844550"/>
            <a:ext cx="5313680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bg1"/>
                </a:solidFill>
              </a:rPr>
              <a:t>1</a:t>
            </a:r>
            <a:r>
              <a:rPr lang="zh-CN" altLang="en-US">
                <a:solidFill>
                  <a:schemeClr val="bg1"/>
                </a:solidFill>
              </a:rPr>
              <a:t>本地书架和书库数据库的创建管理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en-US" altLang="zh-CN">
                <a:solidFill>
                  <a:schemeClr val="bg1"/>
                </a:solidFill>
              </a:rPr>
              <a:t>2.</a:t>
            </a:r>
            <a:r>
              <a:rPr lang="zh-CN" altLang="en-US">
                <a:solidFill>
                  <a:schemeClr val="bg1"/>
                </a:solidFill>
              </a:rPr>
              <a:t>网络服务api查询书籍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en-US" altLang="zh-CN">
                <a:solidFill>
                  <a:schemeClr val="bg1"/>
                </a:solidFill>
              </a:rPr>
              <a:t>3.</a:t>
            </a:r>
            <a:r>
              <a:rPr lang="zh-CN" altLang="en-US">
                <a:solidFill>
                  <a:schemeClr val="bg1"/>
                </a:solidFill>
              </a:rPr>
              <a:t>阅读界面的自适应UI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en-US" altLang="zh-CN">
                <a:solidFill>
                  <a:schemeClr val="bg1"/>
                </a:solidFill>
              </a:rPr>
              <a:t>4.</a:t>
            </a:r>
            <a:r>
              <a:rPr lang="zh-CN" altLang="en-US">
                <a:solidFill>
                  <a:schemeClr val="bg1"/>
                </a:solidFill>
              </a:rPr>
              <a:t>图书的分享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en-US" altLang="zh-CN">
                <a:solidFill>
                  <a:schemeClr val="bg1"/>
                </a:solidFill>
              </a:rPr>
              <a:t>5.</a:t>
            </a:r>
            <a:r>
              <a:rPr lang="zh-CN" altLang="en-US">
                <a:solidFill>
                  <a:schemeClr val="bg1"/>
                </a:solidFill>
              </a:rPr>
              <a:t>软件的磁贴显示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en-US" altLang="zh-CN">
                <a:solidFill>
                  <a:schemeClr val="bg1"/>
                </a:solidFill>
              </a:rPr>
              <a:t>6.</a:t>
            </a:r>
            <a:r>
              <a:rPr lang="zh-CN" altLang="en-US">
                <a:solidFill>
                  <a:schemeClr val="bg1"/>
                </a:solidFill>
              </a:rPr>
              <a:t>本地文件的访问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en-US" altLang="zh-CN">
                <a:solidFill>
                  <a:schemeClr val="bg1"/>
                </a:solidFill>
              </a:rPr>
              <a:t>7.</a:t>
            </a:r>
            <a:r>
              <a:rPr lang="zh-CN" altLang="en-US">
                <a:solidFill>
                  <a:schemeClr val="bg1"/>
                </a:solidFill>
              </a:rPr>
              <a:t>书Item的数据绑定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 descr="F:\案例\212\29398439_1386402044341.jpg"/>
          <p:cNvPicPr>
            <a:picLocks noChangeAspect="1" noChangeArrowheads="1"/>
          </p:cNvPicPr>
          <p:nvPr/>
        </p:nvPicPr>
        <p:blipFill rotWithShape="1">
          <a:blip r:embed="rId1" cstate="screen"/>
          <a:srcRect/>
          <a:stretch>
            <a:fillRect/>
          </a:stretch>
        </p:blipFill>
        <p:spPr bwMode="auto">
          <a:xfrm>
            <a:off x="-2925" y="0"/>
            <a:ext cx="9150581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组合 15"/>
          <p:cNvGrpSpPr/>
          <p:nvPr/>
        </p:nvGrpSpPr>
        <p:grpSpPr>
          <a:xfrm>
            <a:off x="79252" y="238561"/>
            <a:ext cx="2346265" cy="769441"/>
            <a:chOff x="307852" y="495736"/>
            <a:chExt cx="2346265" cy="769441"/>
          </a:xfrm>
        </p:grpSpPr>
        <p:sp>
          <p:nvSpPr>
            <p:cNvPr id="17" name="TextBox 16"/>
            <p:cNvSpPr txBox="1"/>
            <p:nvPr/>
          </p:nvSpPr>
          <p:spPr>
            <a:xfrm>
              <a:off x="913582" y="639995"/>
              <a:ext cx="1740535" cy="3067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CN" sz="1400" dirty="0" smtClean="0">
                  <a:solidFill>
                    <a:schemeClr val="bg1"/>
                  </a:solidFill>
                  <a:sym typeface="+mn-ea"/>
                </a:rPr>
                <a:t>4</a:t>
              </a:r>
              <a:r>
                <a:rPr lang="en-US" sz="1400" dirty="0" smtClean="0">
                  <a:solidFill>
                    <a:schemeClr val="bg1"/>
                  </a:solidFill>
                  <a:sym typeface="+mn-ea"/>
                </a:rPr>
                <a:t>.项目难点及创新点</a:t>
              </a:r>
              <a:endPara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307852" y="495736"/>
              <a:ext cx="877163" cy="769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en-US" altLang="zh-CN" sz="4400" dirty="0" smtClean="0">
                  <a:solidFill>
                    <a:schemeClr val="bg1"/>
                  </a:solidFill>
                  <a:ea typeface="微软雅黑" panose="020B0503020204020204" pitchFamily="34" charset="-122"/>
                </a:rPr>
                <a:t> </a:t>
              </a:r>
              <a:r>
                <a:rPr lang="zh-CN" altLang="en-US" sz="4400" dirty="0">
                  <a:solidFill>
                    <a:schemeClr val="bg1"/>
                  </a:solidFill>
                  <a:ea typeface="微软雅黑" panose="020B0503020204020204" pitchFamily="34" charset="-122"/>
                </a:rPr>
                <a:t>＊</a:t>
              </a:r>
              <a:endParaRPr lang="zh-CN" altLang="en-US" sz="4400" dirty="0">
                <a:solidFill>
                  <a:schemeClr val="bg1"/>
                </a:solidFill>
                <a:ea typeface="微软雅黑" panose="020B0503020204020204" pitchFamily="34" charset="-122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3707904" y="4785845"/>
            <a:ext cx="1712400" cy="36000"/>
            <a:chOff x="3792000" y="4785845"/>
            <a:chExt cx="1712400" cy="36000"/>
          </a:xfrm>
          <a:solidFill>
            <a:schemeClr val="bg1"/>
          </a:solidFill>
        </p:grpSpPr>
        <p:sp>
          <p:nvSpPr>
            <p:cNvPr id="30" name="椭圆 29"/>
            <p:cNvSpPr/>
            <p:nvPr/>
          </p:nvSpPr>
          <p:spPr>
            <a:xfrm flipV="1">
              <a:off x="3792000" y="4785845"/>
              <a:ext cx="36000" cy="36000"/>
            </a:xfrm>
            <a:prstGeom prst="ellipse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椭圆 30"/>
            <p:cNvSpPr/>
            <p:nvPr/>
          </p:nvSpPr>
          <p:spPr>
            <a:xfrm flipV="1">
              <a:off x="3944400" y="4785845"/>
              <a:ext cx="36000" cy="3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椭圆 31"/>
            <p:cNvSpPr/>
            <p:nvPr/>
          </p:nvSpPr>
          <p:spPr>
            <a:xfrm flipV="1">
              <a:off x="4096800" y="4785845"/>
              <a:ext cx="36000" cy="3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椭圆 32"/>
            <p:cNvSpPr/>
            <p:nvPr/>
          </p:nvSpPr>
          <p:spPr>
            <a:xfrm flipV="1">
              <a:off x="4249200" y="4785845"/>
              <a:ext cx="36000" cy="3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椭圆 33"/>
            <p:cNvSpPr/>
            <p:nvPr/>
          </p:nvSpPr>
          <p:spPr>
            <a:xfrm flipV="1">
              <a:off x="4401600" y="4785845"/>
              <a:ext cx="36000" cy="3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椭圆 34"/>
            <p:cNvSpPr/>
            <p:nvPr/>
          </p:nvSpPr>
          <p:spPr>
            <a:xfrm flipV="1">
              <a:off x="4554000" y="4785845"/>
              <a:ext cx="36000" cy="3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椭圆 35"/>
            <p:cNvSpPr/>
            <p:nvPr/>
          </p:nvSpPr>
          <p:spPr>
            <a:xfrm flipV="1">
              <a:off x="4706400" y="4785845"/>
              <a:ext cx="36000" cy="3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椭圆 36"/>
            <p:cNvSpPr/>
            <p:nvPr/>
          </p:nvSpPr>
          <p:spPr>
            <a:xfrm flipV="1">
              <a:off x="4858800" y="4785845"/>
              <a:ext cx="36000" cy="3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椭圆 37"/>
            <p:cNvSpPr/>
            <p:nvPr/>
          </p:nvSpPr>
          <p:spPr>
            <a:xfrm flipV="1">
              <a:off x="5011200" y="4785845"/>
              <a:ext cx="36000" cy="3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椭圆 38"/>
            <p:cNvSpPr/>
            <p:nvPr/>
          </p:nvSpPr>
          <p:spPr>
            <a:xfrm flipV="1">
              <a:off x="5163600" y="4785845"/>
              <a:ext cx="36000" cy="3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椭圆 39"/>
            <p:cNvSpPr/>
            <p:nvPr/>
          </p:nvSpPr>
          <p:spPr>
            <a:xfrm flipV="1">
              <a:off x="5316000" y="4785845"/>
              <a:ext cx="36000" cy="3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椭圆 40"/>
            <p:cNvSpPr/>
            <p:nvPr/>
          </p:nvSpPr>
          <p:spPr>
            <a:xfrm flipV="1">
              <a:off x="5468400" y="4785845"/>
              <a:ext cx="36000" cy="3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0" name="六边形 19"/>
          <p:cNvSpPr/>
          <p:nvPr/>
        </p:nvSpPr>
        <p:spPr>
          <a:xfrm rot="1781911">
            <a:off x="8658350" y="-93250"/>
            <a:ext cx="644764" cy="555832"/>
          </a:xfrm>
          <a:prstGeom prst="hexagon">
            <a:avLst>
              <a:gd name="adj" fmla="val 30167"/>
              <a:gd name="vf" fmla="val 115470"/>
            </a:avLst>
          </a:prstGeom>
          <a:solidFill>
            <a:schemeClr val="bg1">
              <a:lumMod val="9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21" name="TextBox 20"/>
          <p:cNvSpPr txBox="1"/>
          <p:nvPr/>
        </p:nvSpPr>
        <p:spPr>
          <a:xfrm>
            <a:off x="8721904" y="44435"/>
            <a:ext cx="4251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smtClean="0">
                <a:solidFill>
                  <a:srgbClr val="1B5C6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08</a:t>
            </a:r>
            <a:endParaRPr lang="zh-CN" altLang="en-US" sz="1600" dirty="0">
              <a:solidFill>
                <a:srgbClr val="1B5C6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539875" y="949325"/>
            <a:ext cx="4472305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1.对于txt文件的显示一开始想单独做一个控件，叫做分页文本器（PageTextBlock），方便前端直接调用，后来一直调用失败，就将分页放入阅读界面后端实现。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en-US" altLang="zh-CN">
                <a:solidFill>
                  <a:schemeClr val="bg1"/>
                </a:solidFill>
              </a:rPr>
              <a:t>2.在线书城的书本章节内容来源是网络API，而本地书是文件流读取，所以两者有细微差别，需要用不同数据库存储。</a:t>
            </a:r>
            <a:endParaRPr lang="en-US" altLang="zh-CN">
              <a:solidFill>
                <a:schemeClr val="bg1"/>
              </a:solidFill>
            </a:endParaRPr>
          </a:p>
          <a:p>
            <a:r>
              <a:rPr lang="en-US" altLang="zh-CN">
                <a:solidFill>
                  <a:schemeClr val="bg1"/>
                </a:solidFill>
              </a:rPr>
              <a:t>3.想用一个界面切换展示书库与书架，设置了不同部分的visible属性来完成。</a:t>
            </a:r>
            <a:endParaRPr lang="en-US" altLang="zh-CN">
              <a:solidFill>
                <a:schemeClr val="bg1"/>
              </a:solidFill>
            </a:endParaRPr>
          </a:p>
          <a:p>
            <a:r>
              <a:rPr lang="en-US" altLang="zh-CN">
                <a:solidFill>
                  <a:schemeClr val="bg1"/>
                </a:solidFill>
              </a:rPr>
              <a:t>4.阅读界面的字体大小和窗口变化适应出现问题，通过修改字体大小和textblock的宽度来实现。</a:t>
            </a:r>
            <a:endParaRPr lang="en-US" altLang="zh-CN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F:\案例\212\29398439_1386402044341.jpg"/>
          <p:cNvPicPr>
            <a:picLocks noChangeAspect="1" noChangeArrowheads="1"/>
          </p:cNvPicPr>
          <p:nvPr/>
        </p:nvPicPr>
        <p:blipFill rotWithShape="1">
          <a:blip r:embed="rId1" cstate="screen"/>
          <a:srcRect/>
          <a:stretch>
            <a:fillRect/>
          </a:stretch>
        </p:blipFill>
        <p:spPr bwMode="auto">
          <a:xfrm>
            <a:off x="0" y="1"/>
            <a:ext cx="9143999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F:\案例\212\london-skyline\bridge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62350" y="1255651"/>
            <a:ext cx="2019300" cy="885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组合 5"/>
          <p:cNvGrpSpPr/>
          <p:nvPr/>
        </p:nvGrpSpPr>
        <p:grpSpPr>
          <a:xfrm>
            <a:off x="2097450" y="2119781"/>
            <a:ext cx="4959865" cy="513678"/>
            <a:chOff x="3512027" y="2461970"/>
            <a:chExt cx="2119946" cy="219557"/>
          </a:xfrm>
        </p:grpSpPr>
        <p:sp>
          <p:nvSpPr>
            <p:cNvPr id="53" name="六边形 52"/>
            <p:cNvSpPr/>
            <p:nvPr/>
          </p:nvSpPr>
          <p:spPr>
            <a:xfrm>
              <a:off x="3512027" y="2461970"/>
              <a:ext cx="2119946" cy="219557"/>
            </a:xfrm>
            <a:prstGeom prst="hexagon">
              <a:avLst>
                <a:gd name="adj" fmla="val 59791"/>
                <a:gd name="vf" fmla="val 11547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388A84"/>
                </a:solidFill>
              </a:endParaRPr>
            </a:p>
          </p:txBody>
        </p:sp>
        <p:sp>
          <p:nvSpPr>
            <p:cNvPr id="54" name="椭圆 53"/>
            <p:cNvSpPr/>
            <p:nvPr/>
          </p:nvSpPr>
          <p:spPr>
            <a:xfrm>
              <a:off x="3626225" y="2544748"/>
              <a:ext cx="54000" cy="54000"/>
            </a:xfrm>
            <a:prstGeom prst="ellipse">
              <a:avLst/>
            </a:prstGeom>
            <a:solidFill>
              <a:srgbClr val="3A90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>
                  <a:solidFill>
                    <a:srgbClr val="388A84"/>
                  </a:solidFill>
                </a:rPr>
                <a:t> </a:t>
              </a:r>
              <a:endParaRPr lang="zh-CN" altLang="en-US" dirty="0">
                <a:solidFill>
                  <a:srgbClr val="388A84"/>
                </a:solidFill>
              </a:endParaRPr>
            </a:p>
          </p:txBody>
        </p:sp>
        <p:sp>
          <p:nvSpPr>
            <p:cNvPr id="55" name="椭圆 54"/>
            <p:cNvSpPr/>
            <p:nvPr/>
          </p:nvSpPr>
          <p:spPr>
            <a:xfrm>
              <a:off x="5456151" y="2544748"/>
              <a:ext cx="54000" cy="54000"/>
            </a:xfrm>
            <a:prstGeom prst="ellipse">
              <a:avLst/>
            </a:prstGeom>
            <a:solidFill>
              <a:srgbClr val="3081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388A84"/>
                </a:solidFill>
              </a:endParaRPr>
            </a:p>
          </p:txBody>
        </p:sp>
      </p:grpSp>
      <p:sp>
        <p:nvSpPr>
          <p:cNvPr id="52" name="TextBox 51"/>
          <p:cNvSpPr txBox="1"/>
          <p:nvPr/>
        </p:nvSpPr>
        <p:spPr>
          <a:xfrm>
            <a:off x="3029570" y="2069882"/>
            <a:ext cx="3095624" cy="64633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zh-CN" sz="3600" dirty="0" smtClean="0">
                <a:solidFill>
                  <a:srgbClr val="388A8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</a:t>
            </a:r>
            <a:endParaRPr lang="zh-CN" altLang="en-US" sz="3600" dirty="0">
              <a:solidFill>
                <a:srgbClr val="388A8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122" name="Picture 2" descr="F:\案例\212\macbook.png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6772298" y="2235047"/>
            <a:ext cx="2386633" cy="3100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5" name="Picture 5" descr="F:\案例\212\london-skyline\pinnacle.png"/>
          <p:cNvPicPr>
            <a:picLocks noChangeAspect="1" noChangeArrowheads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827584" y="1984476"/>
            <a:ext cx="966366" cy="3134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F:\案例\212\london-skyline\small-plants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515400" y="1814981"/>
            <a:ext cx="142875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7" name="Picture 7" descr="F:\案例\212\london-skyline\pop_up_commute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015272" y="1587341"/>
            <a:ext cx="505594" cy="542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withEffect" p14:presetBounceEnd="50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500" fill="hold"/>
                                            <p:tgtEl>
                                              <p:spTgt spid="51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500" fill="hold"/>
                                            <p:tgtEl>
                                              <p:spTgt spid="51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nodeType="withEffect" p14:presetBounceEnd="5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1500" fill="hold"/>
                                            <p:tgtEl>
                                              <p:spTgt spid="51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1500" fill="hold"/>
                                            <p:tgtEl>
                                              <p:spTgt spid="51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5" dur="1500" fill="hold"/>
                                            <p:tgtEl>
                                              <p:spTgt spid="51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6" dur="1500" fill="hold"/>
                                            <p:tgtEl>
                                              <p:spTgt spid="51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nodeType="withEffect" p14:presetBounceEnd="5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9" dur="1500" fill="hold"/>
                                            <p:tgtEl>
                                              <p:spTgt spid="51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0" dur="1500" fill="hold"/>
                                            <p:tgtEl>
                                              <p:spTgt spid="51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1" fill="hold" nodeType="withEffect" p14:presetBounceEnd="5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3" dur="1500" fill="hold"/>
                                            <p:tgtEl>
                                              <p:spTgt spid="51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4" dur="1500" fill="hold"/>
                                            <p:tgtEl>
                                              <p:spTgt spid="51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42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" dur="10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8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41" presetClass="entr" presetSubtype="0" fill="hold" grpId="0" nodeType="withEffect">
                                      <p:stCondLst>
                                        <p:cond delay="75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2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5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6" dur="500" tmFilter="0,0; .5, 1; 1, 1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2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500" fill="hold"/>
                                            <p:tgtEl>
                                              <p:spTgt spid="51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500" fill="hold"/>
                                            <p:tgtEl>
                                              <p:spTgt spid="51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500" fill="hold"/>
                                            <p:tgtEl>
                                              <p:spTgt spid="51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500" fill="hold"/>
                                            <p:tgtEl>
                                              <p:spTgt spid="51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500" fill="hold"/>
                                            <p:tgtEl>
                                              <p:spTgt spid="51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500" fill="hold"/>
                                            <p:tgtEl>
                                              <p:spTgt spid="51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500" fill="hold"/>
                                            <p:tgtEl>
                                              <p:spTgt spid="51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500" fill="hold"/>
                                            <p:tgtEl>
                                              <p:spTgt spid="51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1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500" fill="hold"/>
                                            <p:tgtEl>
                                              <p:spTgt spid="51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500" fill="hold"/>
                                            <p:tgtEl>
                                              <p:spTgt spid="51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42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" dur="10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8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41" presetClass="entr" presetSubtype="0" fill="hold" grpId="0" nodeType="withEffect">
                                      <p:stCondLst>
                                        <p:cond delay="75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2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5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6" dur="500" tmFilter="0,0; .5, 1; 1, 1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2" grpId="0"/>
        </p:bldLst>
      </p:timing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8" descr="F:\案例\212\29398439_1386402044341.jpg"/>
          <p:cNvPicPr>
            <a:picLocks noChangeAspect="1" noChangeArrowheads="1"/>
          </p:cNvPicPr>
          <p:nvPr/>
        </p:nvPicPr>
        <p:blipFill rotWithShape="1">
          <a:blip r:embed="rId1" cstate="screen"/>
          <a:srcRect/>
          <a:stretch>
            <a:fillRect/>
          </a:stretch>
        </p:blipFill>
        <p:spPr bwMode="auto">
          <a:xfrm>
            <a:off x="0" y="-18415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F:\案例\212\london-skyline\tower_bridge.png"/>
          <p:cNvPicPr>
            <a:picLocks noChangeAspect="1" noChangeArrowheads="1"/>
          </p:cNvPicPr>
          <p:nvPr/>
        </p:nvPicPr>
        <p:blipFill>
          <a:blip r:embed="rId2" cstate="screen">
            <a:biLevel thresh="50000"/>
          </a:blip>
          <a:srcRect/>
          <a:stretch>
            <a:fillRect/>
          </a:stretch>
        </p:blipFill>
        <p:spPr bwMode="auto">
          <a:xfrm>
            <a:off x="3219088" y="488396"/>
            <a:ext cx="3025549" cy="1037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TextBox 42"/>
          <p:cNvSpPr txBox="1"/>
          <p:nvPr/>
        </p:nvSpPr>
        <p:spPr>
          <a:xfrm>
            <a:off x="3956534" y="1515051"/>
            <a:ext cx="1337417" cy="36933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986052" y="2384622"/>
            <a:ext cx="2165985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600" dirty="0">
                <a:solidFill>
                  <a:schemeClr val="bg1"/>
                </a:solidFill>
              </a:rPr>
              <a:t>2.整体功能介绍及演示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3814850" y="2786326"/>
            <a:ext cx="2326005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CN" sz="1400" dirty="0" smtClean="0">
                <a:solidFill>
                  <a:schemeClr val="bg1"/>
                </a:solidFill>
              </a:rPr>
              <a:t>    </a:t>
            </a:r>
            <a:r>
              <a:rPr lang="en-US" altLang="zh-CN" sz="1600" dirty="0" smtClean="0">
                <a:solidFill>
                  <a:schemeClr val="bg1"/>
                </a:solidFill>
              </a:rPr>
              <a:t>3</a:t>
            </a:r>
            <a:r>
              <a:rPr lang="en-US" sz="1600" dirty="0" smtClean="0">
                <a:solidFill>
                  <a:schemeClr val="bg1"/>
                </a:solidFill>
              </a:rPr>
              <a:t>.运用到的技术知识点</a:t>
            </a:r>
            <a:endParaRPr lang="en-US" sz="1600" dirty="0" smtClean="0">
              <a:solidFill>
                <a:schemeClr val="bg1"/>
              </a:solidFill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3765032" y="3589734"/>
            <a:ext cx="18473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zh-CN" altLang="en-US" sz="1400" dirty="0">
              <a:solidFill>
                <a:schemeClr val="bg1"/>
              </a:solidFill>
            </a:endParaRPr>
          </a:p>
        </p:txBody>
      </p:sp>
      <p:cxnSp>
        <p:nvCxnSpPr>
          <p:cNvPr id="2049" name="直接连接符 2048"/>
          <p:cNvCxnSpPr/>
          <p:nvPr/>
        </p:nvCxnSpPr>
        <p:spPr>
          <a:xfrm>
            <a:off x="3956685" y="3790950"/>
            <a:ext cx="2127885" cy="508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9" name="Picture 11" descr="F:\案例\212\london-skyline\light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67544" y="4450283"/>
            <a:ext cx="123825" cy="59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F:\案例\212\london-skyline\loading_bus.png"/>
          <p:cNvPicPr>
            <a:picLocks noChangeAspect="1" noChangeArrowheads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591369" y="4255087"/>
            <a:ext cx="1159607" cy="1159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3" name="Picture 15" descr="F:\案例\212\london-skyline\pinnacle.png"/>
          <p:cNvPicPr>
            <a:picLocks noChangeAspect="1" noChangeArrowheads="1"/>
          </p:cNvPicPr>
          <p:nvPr/>
        </p:nvPicPr>
        <p:blipFill>
          <a:blip r:embed="rId5" cstate="screen"/>
          <a:srcRect/>
          <a:stretch>
            <a:fillRect/>
          </a:stretch>
        </p:blipFill>
        <p:spPr bwMode="auto">
          <a:xfrm>
            <a:off x="7955979" y="3428094"/>
            <a:ext cx="528786" cy="1715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F:\案例\212\london-skyline\plane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708329" y="345521"/>
            <a:ext cx="495300" cy="285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矩形 14"/>
          <p:cNvSpPr/>
          <p:nvPr/>
        </p:nvSpPr>
        <p:spPr>
          <a:xfrm>
            <a:off x="3832131" y="3200077"/>
            <a:ext cx="2145665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CN" sz="1600" dirty="0" smtClean="0">
                <a:solidFill>
                  <a:schemeClr val="bg1"/>
                </a:solidFill>
              </a:rPr>
              <a:t>    4</a:t>
            </a:r>
            <a:r>
              <a:rPr lang="en-US" sz="1600" dirty="0" smtClean="0">
                <a:solidFill>
                  <a:schemeClr val="bg1"/>
                </a:solidFill>
              </a:rPr>
              <a:t>.项目难点及创新点</a:t>
            </a:r>
            <a:endParaRPr lang="en-US" sz="1600" dirty="0" smtClean="0">
              <a:solidFill>
                <a:schemeClr val="bg1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3956591" y="2047552"/>
            <a:ext cx="1149985" cy="337185"/>
          </a:xfrm>
          <a:prstGeom prst="rect">
            <a:avLst/>
          </a:prstGeom>
        </p:spPr>
        <p:txBody>
          <a:bodyPr wrap="none">
            <a:spAutoFit/>
          </a:bodyPr>
          <a:p>
            <a:pPr algn="l"/>
            <a:r>
              <a:rPr lang="en-US" altLang="zh-CN" sz="1600" dirty="0" smtClean="0">
                <a:solidFill>
                  <a:schemeClr val="bg1"/>
                </a:solidFill>
              </a:rPr>
              <a:t>1</a:t>
            </a:r>
            <a:r>
              <a:rPr lang="en-US" sz="1600" dirty="0" smtClean="0">
                <a:solidFill>
                  <a:schemeClr val="bg1"/>
                </a:solidFill>
              </a:rPr>
              <a:t>.成员分工</a:t>
            </a:r>
            <a:endParaRPr lang="en-US" sz="1600" dirty="0" smtClean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14:shred/>
      </p:transition>
    </mc:Choice>
    <mc:Fallback>
      <p:transition spd="slow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7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1000"/>
                                            <p:tgtEl>
                                              <p:spTgt spid="205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" dur="1000" fill="hold"/>
                                            <p:tgtEl>
                                              <p:spTgt spid="205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1000" fill="hold"/>
                                            <p:tgtEl>
                                              <p:spTgt spid="205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" presetID="47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1000"/>
                                            <p:tgtEl>
                                              <p:spTgt spid="206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3" dur="1000" fill="hold"/>
                                            <p:tgtEl>
                                              <p:spTgt spid="206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1000" fill="hold"/>
                                            <p:tgtEl>
                                              <p:spTgt spid="206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41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1" dur="500" tmFilter="0,0; .5, 1; 1, 1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42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10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5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42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9" dur="10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0" dur="10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" dur="10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2" presetID="42" presetClass="entr" presetSubtype="0" fill="hold" grpId="0" nodeType="withEffect" nodePh="1">
                                      <p:stCondLst>
                                        <p:cond delay="1000"/>
                                      </p:stCondLst>
                                      <p:endCondLst>
                                        <p:cond evt="begin" delay="0">
                                          <p:tn val="32"/>
                                        </p:cond>
                                      </p:end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4" dur="10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5" dur="10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10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42" presetClass="entr" presetSubtype="0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9" dur="1000"/>
                                            <p:tgtEl>
                                              <p:spTgt spid="204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0" dur="1000" fill="hold"/>
                                            <p:tgtEl>
                                              <p:spTgt spid="20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1" dur="1000" fill="hold"/>
                                            <p:tgtEl>
                                              <p:spTgt spid="20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2" presetID="2" presetClass="entr" presetSubtype="4" fill="hold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44" dur="1500" fill="hold"/>
                                            <p:tgtEl>
                                              <p:spTgt spid="20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45" dur="1500" fill="hold"/>
                                            <p:tgtEl>
                                              <p:spTgt spid="20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6" presetID="2" presetClass="entr" presetSubtype="4" fill="hold" nodeType="withEffect" p14:presetBounceEnd="5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48" dur="1500" fill="hold"/>
                                            <p:tgtEl>
                                              <p:spTgt spid="205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49" dur="1500" fill="hold"/>
                                            <p:tgtEl>
                                              <p:spTgt spid="205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0" presetID="2" presetClass="entr" presetSubtype="4" fill="hold" nodeType="withEffect" p14:presetBounceEnd="50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52" dur="1500" fill="hold"/>
                                            <p:tgtEl>
                                              <p:spTgt spid="20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53" dur="1500" fill="hold"/>
                                            <p:tgtEl>
                                              <p:spTgt spid="20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4" presetID="42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6" dur="10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57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8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3" grpId="0"/>
          <p:bldP spid="4" grpId="0"/>
          <p:bldP spid="46" grpId="0"/>
          <p:bldP spid="48" grpId="0"/>
          <p:bldP spid="15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7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1000"/>
                                            <p:tgtEl>
                                              <p:spTgt spid="205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" dur="1000" fill="hold"/>
                                            <p:tgtEl>
                                              <p:spTgt spid="205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1000" fill="hold"/>
                                            <p:tgtEl>
                                              <p:spTgt spid="205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" presetID="47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1000"/>
                                            <p:tgtEl>
                                              <p:spTgt spid="206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3" dur="1000" fill="hold"/>
                                            <p:tgtEl>
                                              <p:spTgt spid="206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1000" fill="hold"/>
                                            <p:tgtEl>
                                              <p:spTgt spid="206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41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1" dur="500" tmFilter="0,0; .5, 1; 1, 1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42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10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5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42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9" dur="10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0" dur="10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" dur="10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2" presetID="42" presetClass="entr" presetSubtype="0" fill="hold" grpId="0" nodeType="withEffect" nodePh="1">
                                      <p:stCondLst>
                                        <p:cond delay="1000"/>
                                      </p:stCondLst>
                                      <p:endCondLst>
                                        <p:cond evt="begin" delay="0">
                                          <p:tn val="32"/>
                                        </p:cond>
                                      </p:end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4" dur="10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5" dur="10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10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42" presetClass="entr" presetSubtype="0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9" dur="1000"/>
                                            <p:tgtEl>
                                              <p:spTgt spid="204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0" dur="1000" fill="hold"/>
                                            <p:tgtEl>
                                              <p:spTgt spid="20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1" dur="1000" fill="hold"/>
                                            <p:tgtEl>
                                              <p:spTgt spid="20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2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4" dur="1500" fill="hold"/>
                                            <p:tgtEl>
                                              <p:spTgt spid="20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5" dur="1500" fill="hold"/>
                                            <p:tgtEl>
                                              <p:spTgt spid="20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6" presetID="2" presetClass="entr" presetSubtype="4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8" dur="1500" fill="hold"/>
                                            <p:tgtEl>
                                              <p:spTgt spid="205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9" dur="1500" fill="hold"/>
                                            <p:tgtEl>
                                              <p:spTgt spid="205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0" presetID="2" presetClass="entr" presetSubtype="4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2" dur="1500" fill="hold"/>
                                            <p:tgtEl>
                                              <p:spTgt spid="20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3" dur="1500" fill="hold"/>
                                            <p:tgtEl>
                                              <p:spTgt spid="20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4" presetID="42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6" dur="10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57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8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3" grpId="0"/>
          <p:bldP spid="4" grpId="0"/>
          <p:bldP spid="46" grpId="0"/>
          <p:bldP spid="48" grpId="0"/>
          <p:bldP spid="15" grpId="0"/>
        </p:bldLst>
      </p:timing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 descr="F:\案例\212\29398439_1386402044341.jpg"/>
          <p:cNvPicPr>
            <a:picLocks noChangeAspect="1" noChangeArrowheads="1"/>
          </p:cNvPicPr>
          <p:nvPr/>
        </p:nvPicPr>
        <p:blipFill rotWithShape="1">
          <a:blip r:embed="rId1" cstate="screen"/>
          <a:srcRect/>
          <a:stretch>
            <a:fillRect/>
          </a:stretch>
        </p:blipFill>
        <p:spPr bwMode="auto">
          <a:xfrm>
            <a:off x="6033" y="-56515"/>
            <a:ext cx="9150581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组合 15"/>
          <p:cNvGrpSpPr/>
          <p:nvPr/>
        </p:nvGrpSpPr>
        <p:grpSpPr>
          <a:xfrm>
            <a:off x="79252" y="238561"/>
            <a:ext cx="1666815" cy="769441"/>
            <a:chOff x="307852" y="495736"/>
            <a:chExt cx="1666815" cy="769441"/>
          </a:xfrm>
        </p:grpSpPr>
        <p:sp>
          <p:nvSpPr>
            <p:cNvPr id="17" name="TextBox 16"/>
            <p:cNvSpPr txBox="1"/>
            <p:nvPr/>
          </p:nvSpPr>
          <p:spPr>
            <a:xfrm>
              <a:off x="919932" y="586020"/>
              <a:ext cx="1054735" cy="3067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CN" sz="1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1.</a:t>
              </a:r>
              <a:r>
                <a:rPr lang="zh-CN" altLang="en-US" sz="1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成员分工</a:t>
              </a:r>
              <a:endPara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307852" y="495736"/>
              <a:ext cx="877163" cy="769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en-US" altLang="zh-CN" sz="4400" dirty="0" smtClean="0">
                  <a:solidFill>
                    <a:schemeClr val="bg1"/>
                  </a:solidFill>
                  <a:ea typeface="微软雅黑" panose="020B0503020204020204" pitchFamily="34" charset="-122"/>
                </a:rPr>
                <a:t> </a:t>
              </a:r>
              <a:r>
                <a:rPr lang="zh-CN" altLang="en-US" sz="4400" dirty="0">
                  <a:solidFill>
                    <a:schemeClr val="bg1"/>
                  </a:solidFill>
                  <a:ea typeface="微软雅黑" panose="020B0503020204020204" pitchFamily="34" charset="-122"/>
                </a:rPr>
                <a:t>＊</a:t>
              </a:r>
              <a:endParaRPr lang="zh-CN" altLang="en-US" sz="4400" dirty="0">
                <a:solidFill>
                  <a:schemeClr val="bg1"/>
                </a:solidFill>
                <a:ea typeface="微软雅黑" panose="020B0503020204020204" pitchFamily="34" charset="-122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3707904" y="4785845"/>
            <a:ext cx="1712400" cy="36000"/>
            <a:chOff x="3792000" y="4785845"/>
            <a:chExt cx="1712400" cy="36000"/>
          </a:xfrm>
          <a:solidFill>
            <a:schemeClr val="bg1"/>
          </a:solidFill>
        </p:grpSpPr>
        <p:sp>
          <p:nvSpPr>
            <p:cNvPr id="30" name="椭圆 29"/>
            <p:cNvSpPr/>
            <p:nvPr/>
          </p:nvSpPr>
          <p:spPr>
            <a:xfrm flipV="1">
              <a:off x="3792000" y="4785845"/>
              <a:ext cx="36000" cy="36000"/>
            </a:xfrm>
            <a:prstGeom prst="ellipse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椭圆 30"/>
            <p:cNvSpPr/>
            <p:nvPr/>
          </p:nvSpPr>
          <p:spPr>
            <a:xfrm flipV="1">
              <a:off x="3944400" y="4785845"/>
              <a:ext cx="36000" cy="3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椭圆 31"/>
            <p:cNvSpPr/>
            <p:nvPr/>
          </p:nvSpPr>
          <p:spPr>
            <a:xfrm flipV="1">
              <a:off x="4096800" y="4785845"/>
              <a:ext cx="36000" cy="3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椭圆 32"/>
            <p:cNvSpPr/>
            <p:nvPr/>
          </p:nvSpPr>
          <p:spPr>
            <a:xfrm flipV="1">
              <a:off x="4249200" y="4785845"/>
              <a:ext cx="36000" cy="3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椭圆 33"/>
            <p:cNvSpPr/>
            <p:nvPr/>
          </p:nvSpPr>
          <p:spPr>
            <a:xfrm flipV="1">
              <a:off x="4401600" y="4785845"/>
              <a:ext cx="36000" cy="3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椭圆 34"/>
            <p:cNvSpPr/>
            <p:nvPr/>
          </p:nvSpPr>
          <p:spPr>
            <a:xfrm flipV="1">
              <a:off x="4554000" y="4785845"/>
              <a:ext cx="36000" cy="3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椭圆 35"/>
            <p:cNvSpPr/>
            <p:nvPr/>
          </p:nvSpPr>
          <p:spPr>
            <a:xfrm flipV="1">
              <a:off x="4706400" y="4785845"/>
              <a:ext cx="36000" cy="3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椭圆 36"/>
            <p:cNvSpPr/>
            <p:nvPr/>
          </p:nvSpPr>
          <p:spPr>
            <a:xfrm flipV="1">
              <a:off x="4858800" y="4785845"/>
              <a:ext cx="36000" cy="3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椭圆 37"/>
            <p:cNvSpPr/>
            <p:nvPr/>
          </p:nvSpPr>
          <p:spPr>
            <a:xfrm flipV="1">
              <a:off x="5011200" y="4785845"/>
              <a:ext cx="36000" cy="3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椭圆 38"/>
            <p:cNvSpPr/>
            <p:nvPr/>
          </p:nvSpPr>
          <p:spPr>
            <a:xfrm flipV="1">
              <a:off x="5163600" y="4785845"/>
              <a:ext cx="36000" cy="3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椭圆 39"/>
            <p:cNvSpPr/>
            <p:nvPr/>
          </p:nvSpPr>
          <p:spPr>
            <a:xfrm flipV="1">
              <a:off x="5316000" y="4785845"/>
              <a:ext cx="36000" cy="3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椭圆 40"/>
            <p:cNvSpPr/>
            <p:nvPr/>
          </p:nvSpPr>
          <p:spPr>
            <a:xfrm flipV="1">
              <a:off x="5468400" y="4785845"/>
              <a:ext cx="36000" cy="3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0" name="六边形 19"/>
          <p:cNvSpPr/>
          <p:nvPr/>
        </p:nvSpPr>
        <p:spPr>
          <a:xfrm rot="1781911">
            <a:off x="8658350" y="-93250"/>
            <a:ext cx="644764" cy="555832"/>
          </a:xfrm>
          <a:prstGeom prst="hexagon">
            <a:avLst>
              <a:gd name="adj" fmla="val 30167"/>
              <a:gd name="vf" fmla="val 115470"/>
            </a:avLst>
          </a:prstGeom>
          <a:solidFill>
            <a:schemeClr val="bg1">
              <a:lumMod val="9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21" name="TextBox 20"/>
          <p:cNvSpPr txBox="1"/>
          <p:nvPr/>
        </p:nvSpPr>
        <p:spPr>
          <a:xfrm>
            <a:off x="8721904" y="44435"/>
            <a:ext cx="4251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smtClean="0">
                <a:solidFill>
                  <a:srgbClr val="1B5C6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  <a:endParaRPr lang="zh-CN" altLang="en-US" sz="1600" dirty="0">
              <a:solidFill>
                <a:srgbClr val="1B5C6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7" name="表格 6"/>
          <p:cNvGraphicFramePr/>
          <p:nvPr/>
        </p:nvGraphicFramePr>
        <p:xfrm>
          <a:off x="1059180" y="1375410"/>
          <a:ext cx="7045325" cy="258191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80745"/>
                <a:gridCol w="666115"/>
                <a:gridCol w="666115"/>
                <a:gridCol w="665480"/>
                <a:gridCol w="3552190"/>
                <a:gridCol w="614680"/>
              </a:tblGrid>
              <a:tr h="75946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1">
                          <a:latin typeface="华文宋体" panose="02010600040101010101" charset="-122"/>
                          <a:cs typeface="华文宋体" panose="02010600040101010101" charset="-122"/>
                        </a:rPr>
                        <a:t>学号</a:t>
                      </a:r>
                      <a:endParaRPr lang="en-US" altLang="en-US" sz="1200" b="1">
                        <a:latin typeface="华文宋体" panose="02010600040101010101" charset="-122"/>
                        <a:ea typeface="华文宋体" panose="02010600040101010101" charset="-122"/>
                        <a:cs typeface="华文宋体" panose="02010600040101010101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496B0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1">
                          <a:latin typeface="华文宋体" panose="02010600040101010101" charset="-122"/>
                          <a:cs typeface="华文宋体" panose="02010600040101010101" charset="-122"/>
                        </a:rPr>
                        <a:t>名字</a:t>
                      </a:r>
                      <a:endParaRPr lang="en-US" altLang="en-US" sz="1200" b="1">
                        <a:latin typeface="华文宋体" panose="02010600040101010101" charset="-122"/>
                        <a:ea typeface="华文宋体" panose="02010600040101010101" charset="-122"/>
                        <a:cs typeface="华文宋体" panose="02010600040101010101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496B0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1">
                          <a:latin typeface="华文宋体" panose="02010600040101010101" charset="-122"/>
                          <a:cs typeface="华文宋体" panose="02010600040101010101" charset="-122"/>
                        </a:rPr>
                        <a:t>角色</a:t>
                      </a:r>
                      <a:endParaRPr lang="en-US" altLang="en-US" sz="1200" b="1">
                        <a:latin typeface="华文宋体" panose="02010600040101010101" charset="-122"/>
                        <a:ea typeface="华文宋体" panose="02010600040101010101" charset="-122"/>
                        <a:cs typeface="华文宋体" panose="02010600040101010101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496B0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1">
                          <a:latin typeface="华文宋体" panose="02010600040101010101" charset="-122"/>
                          <a:cs typeface="华文宋体" panose="02010600040101010101" charset="-122"/>
                        </a:rPr>
                        <a:t>班级</a:t>
                      </a:r>
                      <a:endParaRPr lang="en-US" altLang="en-US" sz="1200" b="1">
                        <a:latin typeface="华文宋体" panose="02010600040101010101" charset="-122"/>
                        <a:ea typeface="华文宋体" panose="02010600040101010101" charset="-122"/>
                        <a:cs typeface="华文宋体" panose="02010600040101010101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496B0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1">
                          <a:latin typeface="华文宋体" panose="02010600040101010101" charset="-122"/>
                          <a:cs typeface="华文宋体" panose="02010600040101010101" charset="-122"/>
                        </a:rPr>
                        <a:t>职责</a:t>
                      </a:r>
                      <a:endParaRPr lang="en-US" altLang="en-US" sz="1200" b="1">
                        <a:latin typeface="华文宋体" panose="02010600040101010101" charset="-122"/>
                        <a:ea typeface="华文宋体" panose="02010600040101010101" charset="-122"/>
                        <a:cs typeface="华文宋体" panose="02010600040101010101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496B0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1">
                          <a:latin typeface="华文宋体" panose="02010600040101010101" charset="-122"/>
                          <a:cs typeface="华文宋体" panose="02010600040101010101" charset="-122"/>
                        </a:rPr>
                        <a:t>贡献</a:t>
                      </a:r>
                      <a:endParaRPr lang="en-US" altLang="en-US" sz="1200" b="1">
                        <a:latin typeface="华文宋体" panose="02010600040101010101" charset="-122"/>
                        <a:ea typeface="华文宋体" panose="02010600040101010101" charset="-122"/>
                        <a:cs typeface="华文宋体" panose="02010600040101010101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496B0"/>
                    </a:solidFill>
                  </a:tcPr>
                </a:tc>
              </a:tr>
              <a:tr h="45593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FFFF00"/>
                          </a:solidFill>
                          <a:latin typeface="华文宋体" panose="02010600040101010101" charset="-122"/>
                          <a:cs typeface="华文宋体" panose="02010600040101010101" charset="-122"/>
                        </a:rPr>
                        <a:t>16340014</a:t>
                      </a:r>
                      <a:endParaRPr lang="en-US" altLang="en-US" sz="1000" b="0">
                        <a:solidFill>
                          <a:srgbClr val="FFFF00"/>
                        </a:solidFill>
                        <a:latin typeface="华文宋体" panose="02010600040101010101" charset="-122"/>
                        <a:ea typeface="华文宋体" panose="02010600040101010101" charset="-122"/>
                        <a:cs typeface="华文宋体" panose="02010600040101010101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FFFF00"/>
                          </a:solidFill>
                          <a:latin typeface="华文宋体" panose="02010600040101010101" charset="-122"/>
                          <a:cs typeface="华文宋体" panose="02010600040101010101" charset="-122"/>
                        </a:rPr>
                        <a:t>车鑫恺</a:t>
                      </a:r>
                      <a:endParaRPr lang="en-US" altLang="en-US" sz="1000" b="0">
                        <a:solidFill>
                          <a:srgbClr val="FFFF00"/>
                        </a:solidFill>
                        <a:latin typeface="华文宋体" panose="02010600040101010101" charset="-122"/>
                        <a:ea typeface="华文宋体" panose="02010600040101010101" charset="-122"/>
                        <a:cs typeface="华文宋体" panose="02010600040101010101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FFFF00"/>
                          </a:solidFill>
                          <a:latin typeface="华文宋体" panose="02010600040101010101" charset="-122"/>
                          <a:cs typeface="华文宋体" panose="02010600040101010101" charset="-122"/>
                        </a:rPr>
                        <a:t>组长</a:t>
                      </a:r>
                      <a:endParaRPr lang="en-US" altLang="en-US" sz="1000" b="0">
                        <a:solidFill>
                          <a:srgbClr val="FFFF00"/>
                        </a:solidFill>
                        <a:latin typeface="华文宋体" panose="02010600040101010101" charset="-122"/>
                        <a:ea typeface="华文宋体" panose="02010600040101010101" charset="-122"/>
                        <a:cs typeface="华文宋体" panose="02010600040101010101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FFFF00"/>
                          </a:solidFill>
                          <a:latin typeface="华文宋体" panose="02010600040101010101" charset="-122"/>
                          <a:cs typeface="华文宋体" panose="02010600040101010101" charset="-122"/>
                        </a:rPr>
                        <a:t>周四班</a:t>
                      </a:r>
                      <a:endParaRPr lang="en-US" altLang="en-US" sz="1000" b="0">
                        <a:solidFill>
                          <a:srgbClr val="FFFF00"/>
                        </a:solidFill>
                        <a:latin typeface="华文宋体" panose="02010600040101010101" charset="-122"/>
                        <a:ea typeface="华文宋体" panose="02010600040101010101" charset="-122"/>
                        <a:cs typeface="华文宋体" panose="02010600040101010101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FFFF00"/>
                          </a:solidFill>
                          <a:latin typeface="华文宋体" panose="02010600040101010101" charset="-122"/>
                          <a:cs typeface="华文宋体" panose="02010600040101010101" charset="-122"/>
                        </a:rPr>
                        <a:t>界面的前端UI、后端部分、报告总结</a:t>
                      </a:r>
                      <a:endParaRPr lang="en-US" altLang="en-US" sz="1000" b="0">
                        <a:solidFill>
                          <a:srgbClr val="FFFF00"/>
                        </a:solidFill>
                        <a:latin typeface="华文宋体" panose="02010600040101010101" charset="-122"/>
                        <a:ea typeface="华文宋体" panose="02010600040101010101" charset="-122"/>
                        <a:cs typeface="华文宋体" panose="02010600040101010101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FFFF00"/>
                          </a:solidFill>
                          <a:latin typeface="华文宋体" panose="02010600040101010101" charset="-122"/>
                          <a:cs typeface="华文宋体" panose="02010600040101010101" charset="-122"/>
                        </a:rPr>
                        <a:t>25%</a:t>
                      </a:r>
                      <a:endParaRPr lang="en-US" altLang="en-US" sz="1000" b="0">
                        <a:solidFill>
                          <a:srgbClr val="FFFF00"/>
                        </a:solidFill>
                        <a:latin typeface="华文宋体" panose="02010600040101010101" charset="-122"/>
                        <a:ea typeface="华文宋体" panose="02010600040101010101" charset="-122"/>
                        <a:cs typeface="华文宋体" panose="02010600040101010101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529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FFFF00"/>
                          </a:solidFill>
                          <a:latin typeface="华文宋体" panose="02010600040101010101" charset="-122"/>
                          <a:cs typeface="华文宋体" panose="02010600040101010101" charset="-122"/>
                        </a:rPr>
                        <a:t>16340017</a:t>
                      </a:r>
                      <a:endParaRPr lang="en-US" altLang="en-US" sz="1000" b="0">
                        <a:solidFill>
                          <a:srgbClr val="FFFF00"/>
                        </a:solidFill>
                        <a:latin typeface="华文宋体" panose="02010600040101010101" charset="-122"/>
                        <a:ea typeface="华文宋体" panose="02010600040101010101" charset="-122"/>
                        <a:cs typeface="华文宋体" panose="02010600040101010101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FFFF00"/>
                          </a:solidFill>
                          <a:latin typeface="华文宋体" panose="02010600040101010101" charset="-122"/>
                          <a:cs typeface="华文宋体" panose="02010600040101010101" charset="-122"/>
                        </a:rPr>
                        <a:t>陈帆</a:t>
                      </a:r>
                      <a:endParaRPr lang="en-US" altLang="en-US" sz="1000" b="0">
                        <a:solidFill>
                          <a:srgbClr val="FFFF00"/>
                        </a:solidFill>
                        <a:latin typeface="华文宋体" panose="02010600040101010101" charset="-122"/>
                        <a:ea typeface="华文宋体" panose="02010600040101010101" charset="-122"/>
                        <a:cs typeface="华文宋体" panose="02010600040101010101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FFFF00"/>
                          </a:solidFill>
                          <a:latin typeface="华文宋体" panose="02010600040101010101" charset="-122"/>
                          <a:cs typeface="华文宋体" panose="02010600040101010101" charset="-122"/>
                        </a:rPr>
                        <a:t>组员</a:t>
                      </a:r>
                      <a:endParaRPr lang="en-US" altLang="en-US" sz="1000" b="0">
                        <a:solidFill>
                          <a:srgbClr val="FFFF00"/>
                        </a:solidFill>
                        <a:latin typeface="华文宋体" panose="02010600040101010101" charset="-122"/>
                        <a:ea typeface="华文宋体" panose="02010600040101010101" charset="-122"/>
                        <a:cs typeface="华文宋体" panose="02010600040101010101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FFFF00"/>
                          </a:solidFill>
                          <a:latin typeface="华文宋体" panose="02010600040101010101" charset="-122"/>
                          <a:cs typeface="华文宋体" panose="02010600040101010101" charset="-122"/>
                        </a:rPr>
                        <a:t>周四班</a:t>
                      </a:r>
                      <a:endParaRPr lang="en-US" altLang="en-US" sz="1000" b="0">
                        <a:solidFill>
                          <a:srgbClr val="FFFF00"/>
                        </a:solidFill>
                        <a:latin typeface="华文宋体" panose="02010600040101010101" charset="-122"/>
                        <a:ea typeface="华文宋体" panose="02010600040101010101" charset="-122"/>
                        <a:cs typeface="华文宋体" panose="02010600040101010101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FFFF00"/>
                          </a:solidFill>
                          <a:latin typeface="华文宋体" panose="02010600040101010101" charset="-122"/>
                          <a:cs typeface="华文宋体" panose="02010600040101010101" charset="-122"/>
                        </a:rPr>
                        <a:t>数据库的管理、主界面前端UI、后端函数</a:t>
                      </a:r>
                      <a:endParaRPr lang="en-US" altLang="en-US" sz="1000" b="0">
                        <a:solidFill>
                          <a:srgbClr val="FFFF00"/>
                        </a:solidFill>
                        <a:latin typeface="华文宋体" panose="02010600040101010101" charset="-122"/>
                        <a:ea typeface="华文宋体" panose="02010600040101010101" charset="-122"/>
                        <a:cs typeface="华文宋体" panose="02010600040101010101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FFFF00"/>
                          </a:solidFill>
                          <a:latin typeface="华文宋体" panose="02010600040101010101" charset="-122"/>
                          <a:cs typeface="华文宋体" panose="02010600040101010101" charset="-122"/>
                        </a:rPr>
                        <a:t>25%</a:t>
                      </a:r>
                      <a:endParaRPr lang="en-US" altLang="en-US" sz="1000" b="0">
                        <a:solidFill>
                          <a:srgbClr val="FFFF00"/>
                        </a:solidFill>
                        <a:latin typeface="华文宋体" panose="02010600040101010101" charset="-122"/>
                        <a:ea typeface="华文宋体" panose="02010600040101010101" charset="-122"/>
                        <a:cs typeface="华文宋体" panose="02010600040101010101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593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FFFF00"/>
                          </a:solidFill>
                          <a:latin typeface="华文宋体" panose="02010600040101010101" charset="-122"/>
                          <a:cs typeface="华文宋体" panose="02010600040101010101" charset="-122"/>
                        </a:rPr>
                        <a:t>16340015</a:t>
                      </a:r>
                      <a:endParaRPr lang="en-US" altLang="en-US" sz="1000" b="0">
                        <a:solidFill>
                          <a:srgbClr val="FFFF00"/>
                        </a:solidFill>
                        <a:latin typeface="华文宋体" panose="02010600040101010101" charset="-122"/>
                        <a:ea typeface="华文宋体" panose="02010600040101010101" charset="-122"/>
                        <a:cs typeface="华文宋体" panose="02010600040101010101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FFFF00"/>
                          </a:solidFill>
                          <a:latin typeface="华文宋体" panose="02010600040101010101" charset="-122"/>
                          <a:cs typeface="华文宋体" panose="02010600040101010101" charset="-122"/>
                        </a:rPr>
                        <a:t>陈彬彬</a:t>
                      </a:r>
                      <a:endParaRPr lang="en-US" altLang="en-US" sz="1000" b="0">
                        <a:solidFill>
                          <a:srgbClr val="FFFF00"/>
                        </a:solidFill>
                        <a:latin typeface="华文宋体" panose="02010600040101010101" charset="-122"/>
                        <a:ea typeface="华文宋体" panose="02010600040101010101" charset="-122"/>
                        <a:cs typeface="华文宋体" panose="02010600040101010101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FFFF00"/>
                          </a:solidFill>
                          <a:latin typeface="华文宋体" panose="02010600040101010101" charset="-122"/>
                          <a:cs typeface="华文宋体" panose="02010600040101010101" charset="-122"/>
                        </a:rPr>
                        <a:t>组员</a:t>
                      </a:r>
                      <a:endParaRPr lang="en-US" altLang="en-US" sz="1000" b="0">
                        <a:solidFill>
                          <a:srgbClr val="FFFF00"/>
                        </a:solidFill>
                        <a:latin typeface="华文宋体" panose="02010600040101010101" charset="-122"/>
                        <a:ea typeface="华文宋体" panose="02010600040101010101" charset="-122"/>
                        <a:cs typeface="华文宋体" panose="02010600040101010101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FFFF00"/>
                          </a:solidFill>
                          <a:latin typeface="华文宋体" panose="02010600040101010101" charset="-122"/>
                          <a:cs typeface="华文宋体" panose="02010600040101010101" charset="-122"/>
                        </a:rPr>
                        <a:t>周四班</a:t>
                      </a:r>
                      <a:endParaRPr lang="en-US" altLang="en-US" sz="1000" b="0">
                        <a:solidFill>
                          <a:srgbClr val="FFFF00"/>
                        </a:solidFill>
                        <a:latin typeface="华文宋体" panose="02010600040101010101" charset="-122"/>
                        <a:ea typeface="华文宋体" panose="02010600040101010101" charset="-122"/>
                        <a:cs typeface="华文宋体" panose="02010600040101010101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FFFF00"/>
                          </a:solidFill>
                          <a:latin typeface="华文宋体" panose="02010600040101010101" charset="-122"/>
                          <a:cs typeface="华文宋体" panose="02010600040101010101" charset="-122"/>
                        </a:rPr>
                        <a:t>爬取数据库资源、web服务、API相关实现</a:t>
                      </a:r>
                      <a:endParaRPr lang="en-US" altLang="en-US" sz="1000" b="0">
                        <a:solidFill>
                          <a:srgbClr val="FFFF00"/>
                        </a:solidFill>
                        <a:latin typeface="华文宋体" panose="02010600040101010101" charset="-122"/>
                        <a:ea typeface="华文宋体" panose="02010600040101010101" charset="-122"/>
                        <a:cs typeface="华文宋体" panose="02010600040101010101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FFFF00"/>
                          </a:solidFill>
                          <a:latin typeface="华文宋体" panose="02010600040101010101" charset="-122"/>
                          <a:cs typeface="华文宋体" panose="02010600040101010101" charset="-122"/>
                        </a:rPr>
                        <a:t>25%</a:t>
                      </a:r>
                      <a:endParaRPr lang="en-US" altLang="en-US" sz="1000" b="0">
                        <a:solidFill>
                          <a:srgbClr val="FFFF00"/>
                        </a:solidFill>
                        <a:latin typeface="华文宋体" panose="02010600040101010101" charset="-122"/>
                        <a:ea typeface="华文宋体" panose="02010600040101010101" charset="-122"/>
                        <a:cs typeface="华文宋体" panose="02010600040101010101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529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FFFF00"/>
                          </a:solidFill>
                          <a:latin typeface="华文宋体" panose="02010600040101010101" charset="-122"/>
                          <a:cs typeface="华文宋体" panose="02010600040101010101" charset="-122"/>
                        </a:rPr>
                        <a:t>16340016</a:t>
                      </a:r>
                      <a:endParaRPr lang="en-US" altLang="en-US" sz="1000" b="0">
                        <a:solidFill>
                          <a:srgbClr val="FFFF00"/>
                        </a:solidFill>
                        <a:latin typeface="华文宋体" panose="02010600040101010101" charset="-122"/>
                        <a:ea typeface="华文宋体" panose="02010600040101010101" charset="-122"/>
                        <a:cs typeface="华文宋体" panose="02010600040101010101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FFFF00"/>
                          </a:solidFill>
                          <a:latin typeface="华文宋体" panose="02010600040101010101" charset="-122"/>
                          <a:cs typeface="华文宋体" panose="02010600040101010101" charset="-122"/>
                        </a:rPr>
                        <a:t>陈冬禹</a:t>
                      </a:r>
                      <a:endParaRPr lang="en-US" altLang="en-US" sz="1000" b="0">
                        <a:solidFill>
                          <a:srgbClr val="FFFF00"/>
                        </a:solidFill>
                        <a:latin typeface="华文宋体" panose="02010600040101010101" charset="-122"/>
                        <a:ea typeface="华文宋体" panose="02010600040101010101" charset="-122"/>
                        <a:cs typeface="华文宋体" panose="02010600040101010101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FFFF00"/>
                          </a:solidFill>
                          <a:latin typeface="华文宋体" panose="02010600040101010101" charset="-122"/>
                          <a:cs typeface="华文宋体" panose="02010600040101010101" charset="-122"/>
                        </a:rPr>
                        <a:t>组员</a:t>
                      </a:r>
                      <a:endParaRPr lang="en-US" altLang="en-US" sz="1000" b="0">
                        <a:solidFill>
                          <a:srgbClr val="FFFF00"/>
                        </a:solidFill>
                        <a:latin typeface="华文宋体" panose="02010600040101010101" charset="-122"/>
                        <a:ea typeface="华文宋体" panose="02010600040101010101" charset="-122"/>
                        <a:cs typeface="华文宋体" panose="02010600040101010101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FFFF00"/>
                          </a:solidFill>
                          <a:latin typeface="华文宋体" panose="02010600040101010101" charset="-122"/>
                          <a:cs typeface="华文宋体" panose="02010600040101010101" charset="-122"/>
                        </a:rPr>
                        <a:t>周四班</a:t>
                      </a:r>
                      <a:endParaRPr lang="en-US" altLang="en-US" sz="1000" b="0">
                        <a:solidFill>
                          <a:srgbClr val="FFFF00"/>
                        </a:solidFill>
                        <a:latin typeface="华文宋体" panose="02010600040101010101" charset="-122"/>
                        <a:ea typeface="华文宋体" panose="02010600040101010101" charset="-122"/>
                        <a:cs typeface="华文宋体" panose="02010600040101010101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FFFF00"/>
                          </a:solidFill>
                          <a:latin typeface="华文宋体" panose="02010600040101010101" charset="-122"/>
                          <a:cs typeface="华文宋体" panose="02010600040101010101" charset="-122"/>
                        </a:rPr>
                        <a:t>数据库的管理、主界面前端UI、后端函数</a:t>
                      </a:r>
                      <a:endParaRPr lang="en-US" altLang="en-US" sz="1000" b="0">
                        <a:solidFill>
                          <a:srgbClr val="FFFF00"/>
                        </a:solidFill>
                        <a:latin typeface="华文宋体" panose="02010600040101010101" charset="-122"/>
                        <a:ea typeface="华文宋体" panose="02010600040101010101" charset="-122"/>
                        <a:cs typeface="华文宋体" panose="02010600040101010101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FFFF00"/>
                          </a:solidFill>
                          <a:latin typeface="华文宋体" panose="02010600040101010101" charset="-122"/>
                          <a:cs typeface="华文宋体" panose="02010600040101010101" charset="-122"/>
                        </a:rPr>
                        <a:t>25%</a:t>
                      </a:r>
                      <a:endParaRPr lang="en-US" altLang="en-US" sz="1000" b="0">
                        <a:solidFill>
                          <a:srgbClr val="FFFF00"/>
                        </a:solidFill>
                        <a:latin typeface="华文宋体" panose="02010600040101010101" charset="-122"/>
                        <a:ea typeface="华文宋体" panose="02010600040101010101" charset="-122"/>
                        <a:cs typeface="华文宋体" panose="02010600040101010101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 descr="F:\案例\212\29398439_1386402044341.jpg"/>
          <p:cNvPicPr>
            <a:picLocks noChangeAspect="1" noChangeArrowheads="1"/>
          </p:cNvPicPr>
          <p:nvPr/>
        </p:nvPicPr>
        <p:blipFill rotWithShape="1">
          <a:blip r:embed="rId1" cstate="screen"/>
          <a:srcRect/>
          <a:stretch>
            <a:fillRect/>
          </a:stretch>
        </p:blipFill>
        <p:spPr bwMode="auto">
          <a:xfrm>
            <a:off x="-87947" y="0"/>
            <a:ext cx="9150581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组合 15"/>
          <p:cNvGrpSpPr/>
          <p:nvPr/>
        </p:nvGrpSpPr>
        <p:grpSpPr>
          <a:xfrm>
            <a:off x="79252" y="238561"/>
            <a:ext cx="2530415" cy="769441"/>
            <a:chOff x="307852" y="495736"/>
            <a:chExt cx="2530415" cy="769441"/>
          </a:xfrm>
        </p:grpSpPr>
        <p:sp>
          <p:nvSpPr>
            <p:cNvPr id="17" name="TextBox 16"/>
            <p:cNvSpPr txBox="1"/>
            <p:nvPr/>
          </p:nvSpPr>
          <p:spPr>
            <a:xfrm>
              <a:off x="919932" y="586020"/>
              <a:ext cx="1918335" cy="3067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00" dirty="0">
                  <a:solidFill>
                    <a:schemeClr val="bg1"/>
                  </a:solidFill>
                  <a:sym typeface="+mn-ea"/>
                </a:rPr>
                <a:t>2.整体功能介绍及演示</a:t>
              </a:r>
              <a:endPara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307852" y="495736"/>
              <a:ext cx="877163" cy="769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en-US" altLang="zh-CN" sz="4400" dirty="0" smtClean="0">
                  <a:solidFill>
                    <a:schemeClr val="bg1"/>
                  </a:solidFill>
                  <a:ea typeface="微软雅黑" panose="020B0503020204020204" pitchFamily="34" charset="-122"/>
                </a:rPr>
                <a:t> </a:t>
              </a:r>
              <a:r>
                <a:rPr lang="zh-CN" altLang="en-US" sz="4400" dirty="0">
                  <a:solidFill>
                    <a:schemeClr val="bg1"/>
                  </a:solidFill>
                  <a:ea typeface="微软雅黑" panose="020B0503020204020204" pitchFamily="34" charset="-122"/>
                </a:rPr>
                <a:t>＊</a:t>
              </a:r>
              <a:endParaRPr lang="zh-CN" altLang="en-US" sz="4400" dirty="0">
                <a:solidFill>
                  <a:schemeClr val="bg1"/>
                </a:solidFill>
                <a:ea typeface="微软雅黑" panose="020B0503020204020204" pitchFamily="34" charset="-122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3707904" y="4785845"/>
            <a:ext cx="1712400" cy="36000"/>
            <a:chOff x="3792000" y="4785845"/>
            <a:chExt cx="1712400" cy="36000"/>
          </a:xfrm>
          <a:solidFill>
            <a:schemeClr val="bg1"/>
          </a:solidFill>
        </p:grpSpPr>
        <p:sp>
          <p:nvSpPr>
            <p:cNvPr id="30" name="椭圆 29"/>
            <p:cNvSpPr/>
            <p:nvPr/>
          </p:nvSpPr>
          <p:spPr>
            <a:xfrm flipV="1">
              <a:off x="3792000" y="4785845"/>
              <a:ext cx="36000" cy="36000"/>
            </a:xfrm>
            <a:prstGeom prst="ellipse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椭圆 30"/>
            <p:cNvSpPr/>
            <p:nvPr/>
          </p:nvSpPr>
          <p:spPr>
            <a:xfrm flipV="1">
              <a:off x="3944400" y="4785845"/>
              <a:ext cx="36000" cy="3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椭圆 31"/>
            <p:cNvSpPr/>
            <p:nvPr/>
          </p:nvSpPr>
          <p:spPr>
            <a:xfrm flipV="1">
              <a:off x="4096800" y="4785845"/>
              <a:ext cx="36000" cy="3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椭圆 32"/>
            <p:cNvSpPr/>
            <p:nvPr/>
          </p:nvSpPr>
          <p:spPr>
            <a:xfrm flipV="1">
              <a:off x="4249200" y="4785845"/>
              <a:ext cx="36000" cy="3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椭圆 33"/>
            <p:cNvSpPr/>
            <p:nvPr/>
          </p:nvSpPr>
          <p:spPr>
            <a:xfrm flipV="1">
              <a:off x="4401600" y="4785845"/>
              <a:ext cx="36000" cy="3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椭圆 34"/>
            <p:cNvSpPr/>
            <p:nvPr/>
          </p:nvSpPr>
          <p:spPr>
            <a:xfrm flipV="1">
              <a:off x="4554000" y="4785845"/>
              <a:ext cx="36000" cy="3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椭圆 35"/>
            <p:cNvSpPr/>
            <p:nvPr/>
          </p:nvSpPr>
          <p:spPr>
            <a:xfrm flipV="1">
              <a:off x="4706400" y="4785845"/>
              <a:ext cx="36000" cy="3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椭圆 36"/>
            <p:cNvSpPr/>
            <p:nvPr/>
          </p:nvSpPr>
          <p:spPr>
            <a:xfrm flipV="1">
              <a:off x="4858800" y="4785845"/>
              <a:ext cx="36000" cy="3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椭圆 37"/>
            <p:cNvSpPr/>
            <p:nvPr/>
          </p:nvSpPr>
          <p:spPr>
            <a:xfrm flipV="1">
              <a:off x="5011200" y="4785845"/>
              <a:ext cx="36000" cy="3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椭圆 38"/>
            <p:cNvSpPr/>
            <p:nvPr/>
          </p:nvSpPr>
          <p:spPr>
            <a:xfrm flipV="1">
              <a:off x="5163600" y="4785845"/>
              <a:ext cx="36000" cy="3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椭圆 39"/>
            <p:cNvSpPr/>
            <p:nvPr/>
          </p:nvSpPr>
          <p:spPr>
            <a:xfrm flipV="1">
              <a:off x="5316000" y="4785845"/>
              <a:ext cx="36000" cy="3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椭圆 40"/>
            <p:cNvSpPr/>
            <p:nvPr/>
          </p:nvSpPr>
          <p:spPr>
            <a:xfrm flipV="1">
              <a:off x="5468400" y="4785845"/>
              <a:ext cx="36000" cy="3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0" name="六边形 19"/>
          <p:cNvSpPr/>
          <p:nvPr/>
        </p:nvSpPr>
        <p:spPr>
          <a:xfrm rot="1781911">
            <a:off x="8658350" y="-93250"/>
            <a:ext cx="644764" cy="555832"/>
          </a:xfrm>
          <a:prstGeom prst="hexagon">
            <a:avLst>
              <a:gd name="adj" fmla="val 30167"/>
              <a:gd name="vf" fmla="val 115470"/>
            </a:avLst>
          </a:prstGeom>
          <a:solidFill>
            <a:schemeClr val="bg1">
              <a:lumMod val="9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21" name="TextBox 20"/>
          <p:cNvSpPr txBox="1"/>
          <p:nvPr/>
        </p:nvSpPr>
        <p:spPr>
          <a:xfrm>
            <a:off x="8721904" y="44435"/>
            <a:ext cx="4251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smtClean="0">
                <a:solidFill>
                  <a:srgbClr val="1B5C6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  <a:endParaRPr lang="zh-CN" altLang="en-US" sz="1600" dirty="0">
              <a:solidFill>
                <a:srgbClr val="1B5C6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81965" y="1085215"/>
            <a:ext cx="4023360" cy="798830"/>
          </a:xfrm>
          <a:prstGeom prst="rect">
            <a:avLst/>
          </a:prstGeom>
        </p:spPr>
        <p:txBody>
          <a:bodyPr wrap="square">
            <a:spAutoFit/>
          </a:bodyPr>
          <a:p>
            <a:pPr indent="0">
              <a:buFont typeface="Arial" panose="020B0604020202020204" pitchFamily="34" charset="0"/>
              <a:buNone/>
            </a:pPr>
            <a:r>
              <a:rPr lang="en-US" altLang="zh-CN" dirty="0" smtClean="0">
                <a:solidFill>
                  <a:schemeClr val="bg1"/>
                </a:solidFill>
              </a:rPr>
              <a:t>1.1)</a:t>
            </a:r>
            <a:r>
              <a:rPr lang="zh-CN" altLang="zh-CN" dirty="0" smtClean="0">
                <a:solidFill>
                  <a:schemeClr val="bg1"/>
                </a:solidFill>
              </a:rPr>
              <a:t>本地书架</a:t>
            </a:r>
            <a:r>
              <a:rPr lang="zh-CN" altLang="en-US" dirty="0" smtClean="0">
                <a:solidFill>
                  <a:schemeClr val="bg1"/>
                </a:solidFill>
              </a:rPr>
              <a:t>功能</a:t>
            </a:r>
            <a:r>
              <a:rPr lang="en-US" altLang="zh-CN" dirty="0" smtClean="0">
                <a:solidFill>
                  <a:schemeClr val="bg1"/>
                </a:solidFill>
              </a:rPr>
              <a:t>——</a:t>
            </a:r>
            <a:r>
              <a:rPr lang="zh-CN" altLang="en-US" sz="1400" dirty="0" smtClean="0">
                <a:solidFill>
                  <a:schemeClr val="bg1"/>
                </a:solidFill>
              </a:rPr>
              <a:t>本地</a:t>
            </a:r>
            <a:r>
              <a:rPr lang="en-US" altLang="zh-CN" sz="1400" dirty="0" smtClean="0">
                <a:solidFill>
                  <a:schemeClr val="bg1"/>
                </a:solidFill>
              </a:rPr>
              <a:t>txt</a:t>
            </a:r>
            <a:r>
              <a:rPr lang="zh-CN" altLang="en-US" sz="1400" dirty="0" smtClean="0">
                <a:solidFill>
                  <a:schemeClr val="bg1"/>
                </a:solidFill>
              </a:rPr>
              <a:t>文件的导入书架</a:t>
            </a:r>
            <a:endParaRPr lang="zh-CN" altLang="en-US" sz="1400" dirty="0" smtClean="0">
              <a:solidFill>
                <a:schemeClr val="bg1"/>
              </a:solidFill>
            </a:endParaRPr>
          </a:p>
          <a:p>
            <a:pPr indent="0">
              <a:buFont typeface="Wingdings" panose="05000000000000000000" charset="0"/>
              <a:buNone/>
            </a:pPr>
            <a:endParaRPr lang="zh-CN" altLang="en-US" sz="1400" dirty="0" smtClean="0">
              <a:solidFill>
                <a:schemeClr val="bg1"/>
              </a:solidFill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485" y="2237740"/>
            <a:ext cx="3586480" cy="2356485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4565" y="193040"/>
            <a:ext cx="3411855" cy="2242185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0760" y="2581275"/>
            <a:ext cx="3411220" cy="22409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 descr="F:\案例\212\29398439_1386402044341.jpg"/>
          <p:cNvPicPr>
            <a:picLocks noChangeAspect="1" noChangeArrowheads="1"/>
          </p:cNvPicPr>
          <p:nvPr/>
        </p:nvPicPr>
        <p:blipFill rotWithShape="1">
          <a:blip r:embed="rId1" cstate="screen"/>
          <a:srcRect/>
          <a:stretch>
            <a:fillRect/>
          </a:stretch>
        </p:blipFill>
        <p:spPr bwMode="auto">
          <a:xfrm>
            <a:off x="-87947" y="0"/>
            <a:ext cx="9150581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组合 15"/>
          <p:cNvGrpSpPr/>
          <p:nvPr/>
        </p:nvGrpSpPr>
        <p:grpSpPr>
          <a:xfrm>
            <a:off x="79252" y="238561"/>
            <a:ext cx="2530415" cy="769441"/>
            <a:chOff x="307852" y="495736"/>
            <a:chExt cx="2530415" cy="769441"/>
          </a:xfrm>
        </p:grpSpPr>
        <p:sp>
          <p:nvSpPr>
            <p:cNvPr id="17" name="TextBox 16"/>
            <p:cNvSpPr txBox="1"/>
            <p:nvPr/>
          </p:nvSpPr>
          <p:spPr>
            <a:xfrm>
              <a:off x="919932" y="586020"/>
              <a:ext cx="1918335" cy="3067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00" dirty="0">
                  <a:solidFill>
                    <a:schemeClr val="bg1"/>
                  </a:solidFill>
                  <a:sym typeface="+mn-ea"/>
                </a:rPr>
                <a:t>2.整体功能介绍及演示</a:t>
              </a:r>
              <a:endPara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307852" y="495736"/>
              <a:ext cx="877163" cy="769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en-US" altLang="zh-CN" sz="4400" dirty="0" smtClean="0">
                  <a:solidFill>
                    <a:schemeClr val="bg1"/>
                  </a:solidFill>
                  <a:ea typeface="微软雅黑" panose="020B0503020204020204" pitchFamily="34" charset="-122"/>
                </a:rPr>
                <a:t> </a:t>
              </a:r>
              <a:r>
                <a:rPr lang="zh-CN" altLang="en-US" sz="4400" dirty="0">
                  <a:solidFill>
                    <a:schemeClr val="bg1"/>
                  </a:solidFill>
                  <a:ea typeface="微软雅黑" panose="020B0503020204020204" pitchFamily="34" charset="-122"/>
                </a:rPr>
                <a:t>＊</a:t>
              </a:r>
              <a:endParaRPr lang="zh-CN" altLang="en-US" sz="4400" dirty="0">
                <a:solidFill>
                  <a:schemeClr val="bg1"/>
                </a:solidFill>
                <a:ea typeface="微软雅黑" panose="020B0503020204020204" pitchFamily="34" charset="-122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3707904" y="4785845"/>
            <a:ext cx="1712400" cy="36000"/>
            <a:chOff x="3792000" y="4785845"/>
            <a:chExt cx="1712400" cy="36000"/>
          </a:xfrm>
          <a:solidFill>
            <a:schemeClr val="bg1"/>
          </a:solidFill>
        </p:grpSpPr>
        <p:sp>
          <p:nvSpPr>
            <p:cNvPr id="30" name="椭圆 29"/>
            <p:cNvSpPr/>
            <p:nvPr/>
          </p:nvSpPr>
          <p:spPr>
            <a:xfrm flipV="1">
              <a:off x="3792000" y="4785845"/>
              <a:ext cx="36000" cy="36000"/>
            </a:xfrm>
            <a:prstGeom prst="ellipse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椭圆 30"/>
            <p:cNvSpPr/>
            <p:nvPr/>
          </p:nvSpPr>
          <p:spPr>
            <a:xfrm flipV="1">
              <a:off x="3944400" y="4785845"/>
              <a:ext cx="36000" cy="3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椭圆 31"/>
            <p:cNvSpPr/>
            <p:nvPr/>
          </p:nvSpPr>
          <p:spPr>
            <a:xfrm flipV="1">
              <a:off x="4096800" y="4785845"/>
              <a:ext cx="36000" cy="3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椭圆 32"/>
            <p:cNvSpPr/>
            <p:nvPr/>
          </p:nvSpPr>
          <p:spPr>
            <a:xfrm flipV="1">
              <a:off x="4249200" y="4785845"/>
              <a:ext cx="36000" cy="3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椭圆 33"/>
            <p:cNvSpPr/>
            <p:nvPr/>
          </p:nvSpPr>
          <p:spPr>
            <a:xfrm flipV="1">
              <a:off x="4401600" y="4785845"/>
              <a:ext cx="36000" cy="3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椭圆 34"/>
            <p:cNvSpPr/>
            <p:nvPr/>
          </p:nvSpPr>
          <p:spPr>
            <a:xfrm flipV="1">
              <a:off x="4554000" y="4785845"/>
              <a:ext cx="36000" cy="3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椭圆 35"/>
            <p:cNvSpPr/>
            <p:nvPr/>
          </p:nvSpPr>
          <p:spPr>
            <a:xfrm flipV="1">
              <a:off x="4706400" y="4785845"/>
              <a:ext cx="36000" cy="3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椭圆 36"/>
            <p:cNvSpPr/>
            <p:nvPr/>
          </p:nvSpPr>
          <p:spPr>
            <a:xfrm flipV="1">
              <a:off x="4858800" y="4785845"/>
              <a:ext cx="36000" cy="3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椭圆 37"/>
            <p:cNvSpPr/>
            <p:nvPr/>
          </p:nvSpPr>
          <p:spPr>
            <a:xfrm flipV="1">
              <a:off x="5011200" y="4785845"/>
              <a:ext cx="36000" cy="3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椭圆 38"/>
            <p:cNvSpPr/>
            <p:nvPr/>
          </p:nvSpPr>
          <p:spPr>
            <a:xfrm flipV="1">
              <a:off x="5163600" y="4785845"/>
              <a:ext cx="36000" cy="3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椭圆 39"/>
            <p:cNvSpPr/>
            <p:nvPr/>
          </p:nvSpPr>
          <p:spPr>
            <a:xfrm flipV="1">
              <a:off x="5316000" y="4785845"/>
              <a:ext cx="36000" cy="3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椭圆 40"/>
            <p:cNvSpPr/>
            <p:nvPr/>
          </p:nvSpPr>
          <p:spPr>
            <a:xfrm flipV="1">
              <a:off x="5468400" y="4785845"/>
              <a:ext cx="36000" cy="3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0" name="六边形 19"/>
          <p:cNvSpPr/>
          <p:nvPr/>
        </p:nvSpPr>
        <p:spPr>
          <a:xfrm rot="1781911">
            <a:off x="8658350" y="-93250"/>
            <a:ext cx="644764" cy="555832"/>
          </a:xfrm>
          <a:prstGeom prst="hexagon">
            <a:avLst>
              <a:gd name="adj" fmla="val 30167"/>
              <a:gd name="vf" fmla="val 115470"/>
            </a:avLst>
          </a:prstGeom>
          <a:solidFill>
            <a:schemeClr val="bg1">
              <a:lumMod val="9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21" name="TextBox 20"/>
          <p:cNvSpPr txBox="1"/>
          <p:nvPr/>
        </p:nvSpPr>
        <p:spPr>
          <a:xfrm>
            <a:off x="8721904" y="44435"/>
            <a:ext cx="4251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smtClean="0">
                <a:solidFill>
                  <a:srgbClr val="1B5C6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  <a:endParaRPr lang="zh-CN" altLang="en-US" sz="1600" dirty="0">
              <a:solidFill>
                <a:srgbClr val="1B5C6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81965" y="1085215"/>
            <a:ext cx="5131435" cy="583565"/>
          </a:xfrm>
          <a:prstGeom prst="rect">
            <a:avLst/>
          </a:prstGeom>
        </p:spPr>
        <p:txBody>
          <a:bodyPr wrap="square">
            <a:spAutoFit/>
          </a:bodyPr>
          <a:p>
            <a:pPr indent="0">
              <a:buFont typeface="Arial" panose="020B0604020202020204" pitchFamily="34" charset="0"/>
              <a:buNone/>
            </a:pPr>
            <a:r>
              <a:rPr lang="en-US" altLang="zh-CN" dirty="0" smtClean="0">
                <a:solidFill>
                  <a:schemeClr val="bg1"/>
                </a:solidFill>
              </a:rPr>
              <a:t>1.2)</a:t>
            </a:r>
            <a:r>
              <a:rPr lang="zh-CN" altLang="zh-CN" dirty="0" smtClean="0">
                <a:solidFill>
                  <a:schemeClr val="bg1"/>
                </a:solidFill>
              </a:rPr>
              <a:t>本地书架</a:t>
            </a:r>
            <a:r>
              <a:rPr lang="zh-CN" altLang="en-US" dirty="0" smtClean="0">
                <a:solidFill>
                  <a:schemeClr val="bg1"/>
                </a:solidFill>
              </a:rPr>
              <a:t>功能</a:t>
            </a:r>
            <a:r>
              <a:rPr lang="en-US" altLang="zh-CN" dirty="0" smtClean="0">
                <a:solidFill>
                  <a:schemeClr val="bg1"/>
                </a:solidFill>
              </a:rPr>
              <a:t>——</a:t>
            </a:r>
            <a:r>
              <a:rPr lang="zh-CN" altLang="en-US" sz="1400" dirty="0" smtClean="0">
                <a:solidFill>
                  <a:schemeClr val="bg1"/>
                </a:solidFill>
              </a:rPr>
              <a:t>从书架删除图书</a:t>
            </a:r>
            <a:endParaRPr lang="zh-CN" altLang="en-US" sz="1400" dirty="0" smtClean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charset="0"/>
              <a:buChar char="l"/>
            </a:pPr>
            <a:endParaRPr lang="zh-CN" altLang="en-US" sz="1400" dirty="0" smtClean="0">
              <a:solidFill>
                <a:schemeClr val="bg1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425" y="2111375"/>
            <a:ext cx="3794760" cy="249301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8065" y="2111375"/>
            <a:ext cx="3801110" cy="24974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 descr="F:\案例\212\29398439_1386402044341.jpg"/>
          <p:cNvPicPr>
            <a:picLocks noChangeAspect="1" noChangeArrowheads="1"/>
          </p:cNvPicPr>
          <p:nvPr/>
        </p:nvPicPr>
        <p:blipFill rotWithShape="1">
          <a:blip r:embed="rId1" cstate="screen"/>
          <a:srcRect/>
          <a:stretch>
            <a:fillRect/>
          </a:stretch>
        </p:blipFill>
        <p:spPr bwMode="auto">
          <a:xfrm>
            <a:off x="-87947" y="0"/>
            <a:ext cx="9150581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组合 15"/>
          <p:cNvGrpSpPr/>
          <p:nvPr/>
        </p:nvGrpSpPr>
        <p:grpSpPr>
          <a:xfrm>
            <a:off x="79252" y="238561"/>
            <a:ext cx="2530415" cy="769441"/>
            <a:chOff x="307852" y="495736"/>
            <a:chExt cx="2530415" cy="769441"/>
          </a:xfrm>
        </p:grpSpPr>
        <p:sp>
          <p:nvSpPr>
            <p:cNvPr id="17" name="TextBox 16"/>
            <p:cNvSpPr txBox="1"/>
            <p:nvPr/>
          </p:nvSpPr>
          <p:spPr>
            <a:xfrm>
              <a:off x="919932" y="586020"/>
              <a:ext cx="1918335" cy="3067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00" dirty="0">
                  <a:solidFill>
                    <a:schemeClr val="bg1"/>
                  </a:solidFill>
                  <a:sym typeface="+mn-ea"/>
                </a:rPr>
                <a:t>2.整体功能介绍及演示</a:t>
              </a:r>
              <a:endPara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307852" y="495736"/>
              <a:ext cx="877163" cy="769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en-US" altLang="zh-CN" sz="4400" dirty="0" smtClean="0">
                  <a:solidFill>
                    <a:schemeClr val="bg1"/>
                  </a:solidFill>
                  <a:ea typeface="微软雅黑" panose="020B0503020204020204" pitchFamily="34" charset="-122"/>
                </a:rPr>
                <a:t> </a:t>
              </a:r>
              <a:r>
                <a:rPr lang="zh-CN" altLang="en-US" sz="4400" dirty="0">
                  <a:solidFill>
                    <a:schemeClr val="bg1"/>
                  </a:solidFill>
                  <a:ea typeface="微软雅黑" panose="020B0503020204020204" pitchFamily="34" charset="-122"/>
                </a:rPr>
                <a:t>＊</a:t>
              </a:r>
              <a:endParaRPr lang="zh-CN" altLang="en-US" sz="4400" dirty="0">
                <a:solidFill>
                  <a:schemeClr val="bg1"/>
                </a:solidFill>
                <a:ea typeface="微软雅黑" panose="020B0503020204020204" pitchFamily="34" charset="-122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3707904" y="4785845"/>
            <a:ext cx="1712400" cy="36000"/>
            <a:chOff x="3792000" y="4785845"/>
            <a:chExt cx="1712400" cy="36000"/>
          </a:xfrm>
          <a:solidFill>
            <a:schemeClr val="bg1"/>
          </a:solidFill>
        </p:grpSpPr>
        <p:sp>
          <p:nvSpPr>
            <p:cNvPr id="30" name="椭圆 29"/>
            <p:cNvSpPr/>
            <p:nvPr/>
          </p:nvSpPr>
          <p:spPr>
            <a:xfrm flipV="1">
              <a:off x="3792000" y="4785845"/>
              <a:ext cx="36000" cy="36000"/>
            </a:xfrm>
            <a:prstGeom prst="ellipse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椭圆 30"/>
            <p:cNvSpPr/>
            <p:nvPr/>
          </p:nvSpPr>
          <p:spPr>
            <a:xfrm flipV="1">
              <a:off x="3944400" y="4785845"/>
              <a:ext cx="36000" cy="3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椭圆 31"/>
            <p:cNvSpPr/>
            <p:nvPr/>
          </p:nvSpPr>
          <p:spPr>
            <a:xfrm flipV="1">
              <a:off x="4096800" y="4785845"/>
              <a:ext cx="36000" cy="3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椭圆 32"/>
            <p:cNvSpPr/>
            <p:nvPr/>
          </p:nvSpPr>
          <p:spPr>
            <a:xfrm flipV="1">
              <a:off x="4249200" y="4785845"/>
              <a:ext cx="36000" cy="3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椭圆 33"/>
            <p:cNvSpPr/>
            <p:nvPr/>
          </p:nvSpPr>
          <p:spPr>
            <a:xfrm flipV="1">
              <a:off x="4401600" y="4785845"/>
              <a:ext cx="36000" cy="3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椭圆 34"/>
            <p:cNvSpPr/>
            <p:nvPr/>
          </p:nvSpPr>
          <p:spPr>
            <a:xfrm flipV="1">
              <a:off x="4554000" y="4785845"/>
              <a:ext cx="36000" cy="3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椭圆 35"/>
            <p:cNvSpPr/>
            <p:nvPr/>
          </p:nvSpPr>
          <p:spPr>
            <a:xfrm flipV="1">
              <a:off x="4706400" y="4785845"/>
              <a:ext cx="36000" cy="3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椭圆 36"/>
            <p:cNvSpPr/>
            <p:nvPr/>
          </p:nvSpPr>
          <p:spPr>
            <a:xfrm flipV="1">
              <a:off x="4858800" y="4785845"/>
              <a:ext cx="36000" cy="3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椭圆 37"/>
            <p:cNvSpPr/>
            <p:nvPr/>
          </p:nvSpPr>
          <p:spPr>
            <a:xfrm flipV="1">
              <a:off x="5011200" y="4785845"/>
              <a:ext cx="36000" cy="3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椭圆 38"/>
            <p:cNvSpPr/>
            <p:nvPr/>
          </p:nvSpPr>
          <p:spPr>
            <a:xfrm flipV="1">
              <a:off x="5163600" y="4785845"/>
              <a:ext cx="36000" cy="3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椭圆 39"/>
            <p:cNvSpPr/>
            <p:nvPr/>
          </p:nvSpPr>
          <p:spPr>
            <a:xfrm flipV="1">
              <a:off x="5316000" y="4785845"/>
              <a:ext cx="36000" cy="3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椭圆 40"/>
            <p:cNvSpPr/>
            <p:nvPr/>
          </p:nvSpPr>
          <p:spPr>
            <a:xfrm flipV="1">
              <a:off x="5468400" y="4785845"/>
              <a:ext cx="36000" cy="3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0" name="六边形 19"/>
          <p:cNvSpPr/>
          <p:nvPr/>
        </p:nvSpPr>
        <p:spPr>
          <a:xfrm rot="1781911">
            <a:off x="8658350" y="-93250"/>
            <a:ext cx="644764" cy="555832"/>
          </a:xfrm>
          <a:prstGeom prst="hexagon">
            <a:avLst>
              <a:gd name="adj" fmla="val 30167"/>
              <a:gd name="vf" fmla="val 115470"/>
            </a:avLst>
          </a:prstGeom>
          <a:solidFill>
            <a:schemeClr val="bg1">
              <a:lumMod val="9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21" name="TextBox 20"/>
          <p:cNvSpPr txBox="1"/>
          <p:nvPr/>
        </p:nvSpPr>
        <p:spPr>
          <a:xfrm>
            <a:off x="8721904" y="44435"/>
            <a:ext cx="4251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smtClean="0">
                <a:solidFill>
                  <a:srgbClr val="1B5C6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  <a:endParaRPr lang="zh-CN" altLang="en-US" sz="1600" dirty="0">
              <a:solidFill>
                <a:srgbClr val="1B5C6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81965" y="1085215"/>
            <a:ext cx="4079240" cy="368300"/>
          </a:xfrm>
          <a:prstGeom prst="rect">
            <a:avLst/>
          </a:prstGeom>
        </p:spPr>
        <p:txBody>
          <a:bodyPr wrap="square">
            <a:spAutoFit/>
          </a:bodyPr>
          <a:p>
            <a:pPr indent="0">
              <a:buFont typeface="Arial" panose="020B0604020202020204" pitchFamily="34" charset="0"/>
              <a:buNone/>
            </a:pPr>
            <a:r>
              <a:rPr lang="en-US" altLang="zh-CN" dirty="0" smtClean="0">
                <a:solidFill>
                  <a:schemeClr val="bg1"/>
                </a:solidFill>
              </a:rPr>
              <a:t>1.3).</a:t>
            </a:r>
            <a:r>
              <a:rPr lang="zh-CN" altLang="zh-CN" dirty="0" smtClean="0">
                <a:solidFill>
                  <a:schemeClr val="bg1"/>
                </a:solidFill>
              </a:rPr>
              <a:t>本地书架</a:t>
            </a:r>
            <a:r>
              <a:rPr lang="zh-CN" altLang="en-US" dirty="0" smtClean="0">
                <a:solidFill>
                  <a:schemeClr val="bg1"/>
                </a:solidFill>
              </a:rPr>
              <a:t>功能</a:t>
            </a:r>
            <a:r>
              <a:rPr lang="en-US" altLang="zh-CN" dirty="0" smtClean="0">
                <a:solidFill>
                  <a:schemeClr val="bg1"/>
                </a:solidFill>
              </a:rPr>
              <a:t>——</a:t>
            </a:r>
            <a:r>
              <a:rPr lang="zh-CN" altLang="en-US" sz="1400" dirty="0" smtClean="0">
                <a:solidFill>
                  <a:schemeClr val="bg1"/>
                </a:solidFill>
              </a:rPr>
              <a:t>书架图书的阅读</a:t>
            </a:r>
            <a:endParaRPr lang="zh-CN" altLang="en-US" sz="1400" dirty="0" smtClean="0">
              <a:solidFill>
                <a:schemeClr val="bg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305" y="1832610"/>
            <a:ext cx="3907155" cy="256730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8360" y="1831975"/>
            <a:ext cx="3907790" cy="25679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 descr="F:\案例\212\29398439_1386402044341.jpg"/>
          <p:cNvPicPr>
            <a:picLocks noChangeAspect="1" noChangeArrowheads="1"/>
          </p:cNvPicPr>
          <p:nvPr/>
        </p:nvPicPr>
        <p:blipFill rotWithShape="1">
          <a:blip r:embed="rId1" cstate="screen"/>
          <a:srcRect/>
          <a:stretch>
            <a:fillRect/>
          </a:stretch>
        </p:blipFill>
        <p:spPr bwMode="auto">
          <a:xfrm>
            <a:off x="-87947" y="0"/>
            <a:ext cx="9150581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组合 15"/>
          <p:cNvGrpSpPr/>
          <p:nvPr/>
        </p:nvGrpSpPr>
        <p:grpSpPr>
          <a:xfrm>
            <a:off x="79252" y="238561"/>
            <a:ext cx="2530415" cy="769441"/>
            <a:chOff x="307852" y="495736"/>
            <a:chExt cx="2530415" cy="769441"/>
          </a:xfrm>
        </p:grpSpPr>
        <p:sp>
          <p:nvSpPr>
            <p:cNvPr id="17" name="TextBox 16"/>
            <p:cNvSpPr txBox="1"/>
            <p:nvPr/>
          </p:nvSpPr>
          <p:spPr>
            <a:xfrm>
              <a:off x="919932" y="586020"/>
              <a:ext cx="1918335" cy="3067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00" dirty="0">
                  <a:solidFill>
                    <a:schemeClr val="bg1"/>
                  </a:solidFill>
                  <a:sym typeface="+mn-ea"/>
                </a:rPr>
                <a:t>2.整体功能介绍及演示</a:t>
              </a:r>
              <a:endPara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307852" y="495736"/>
              <a:ext cx="877163" cy="769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en-US" altLang="zh-CN" sz="4400" dirty="0" smtClean="0">
                  <a:solidFill>
                    <a:schemeClr val="bg1"/>
                  </a:solidFill>
                  <a:ea typeface="微软雅黑" panose="020B0503020204020204" pitchFamily="34" charset="-122"/>
                </a:rPr>
                <a:t> </a:t>
              </a:r>
              <a:r>
                <a:rPr lang="zh-CN" altLang="en-US" sz="4400" dirty="0">
                  <a:solidFill>
                    <a:schemeClr val="bg1"/>
                  </a:solidFill>
                  <a:ea typeface="微软雅黑" panose="020B0503020204020204" pitchFamily="34" charset="-122"/>
                </a:rPr>
                <a:t>＊</a:t>
              </a:r>
              <a:endParaRPr lang="zh-CN" altLang="en-US" sz="4400" dirty="0">
                <a:solidFill>
                  <a:schemeClr val="bg1"/>
                </a:solidFill>
                <a:ea typeface="微软雅黑" panose="020B0503020204020204" pitchFamily="34" charset="-122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3707904" y="4785845"/>
            <a:ext cx="1712400" cy="36000"/>
            <a:chOff x="3792000" y="4785845"/>
            <a:chExt cx="1712400" cy="36000"/>
          </a:xfrm>
          <a:solidFill>
            <a:schemeClr val="bg1"/>
          </a:solidFill>
        </p:grpSpPr>
        <p:sp>
          <p:nvSpPr>
            <p:cNvPr id="30" name="椭圆 29"/>
            <p:cNvSpPr/>
            <p:nvPr/>
          </p:nvSpPr>
          <p:spPr>
            <a:xfrm flipV="1">
              <a:off x="3792000" y="4785845"/>
              <a:ext cx="36000" cy="36000"/>
            </a:xfrm>
            <a:prstGeom prst="ellipse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椭圆 30"/>
            <p:cNvSpPr/>
            <p:nvPr/>
          </p:nvSpPr>
          <p:spPr>
            <a:xfrm flipV="1">
              <a:off x="3944400" y="4785845"/>
              <a:ext cx="36000" cy="3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椭圆 31"/>
            <p:cNvSpPr/>
            <p:nvPr/>
          </p:nvSpPr>
          <p:spPr>
            <a:xfrm flipV="1">
              <a:off x="4096800" y="4785845"/>
              <a:ext cx="36000" cy="3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椭圆 32"/>
            <p:cNvSpPr/>
            <p:nvPr/>
          </p:nvSpPr>
          <p:spPr>
            <a:xfrm flipV="1">
              <a:off x="4249200" y="4785845"/>
              <a:ext cx="36000" cy="3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椭圆 33"/>
            <p:cNvSpPr/>
            <p:nvPr/>
          </p:nvSpPr>
          <p:spPr>
            <a:xfrm flipV="1">
              <a:off x="4401600" y="4785845"/>
              <a:ext cx="36000" cy="3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椭圆 34"/>
            <p:cNvSpPr/>
            <p:nvPr/>
          </p:nvSpPr>
          <p:spPr>
            <a:xfrm flipV="1">
              <a:off x="4554000" y="4785845"/>
              <a:ext cx="36000" cy="3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椭圆 35"/>
            <p:cNvSpPr/>
            <p:nvPr/>
          </p:nvSpPr>
          <p:spPr>
            <a:xfrm flipV="1">
              <a:off x="4706400" y="4785845"/>
              <a:ext cx="36000" cy="3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椭圆 36"/>
            <p:cNvSpPr/>
            <p:nvPr/>
          </p:nvSpPr>
          <p:spPr>
            <a:xfrm flipV="1">
              <a:off x="4858800" y="4785845"/>
              <a:ext cx="36000" cy="3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椭圆 37"/>
            <p:cNvSpPr/>
            <p:nvPr/>
          </p:nvSpPr>
          <p:spPr>
            <a:xfrm flipV="1">
              <a:off x="5011200" y="4785845"/>
              <a:ext cx="36000" cy="3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椭圆 38"/>
            <p:cNvSpPr/>
            <p:nvPr/>
          </p:nvSpPr>
          <p:spPr>
            <a:xfrm flipV="1">
              <a:off x="5163600" y="4785845"/>
              <a:ext cx="36000" cy="3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椭圆 39"/>
            <p:cNvSpPr/>
            <p:nvPr/>
          </p:nvSpPr>
          <p:spPr>
            <a:xfrm flipV="1">
              <a:off x="5316000" y="4785845"/>
              <a:ext cx="36000" cy="3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椭圆 40"/>
            <p:cNvSpPr/>
            <p:nvPr/>
          </p:nvSpPr>
          <p:spPr>
            <a:xfrm flipV="1">
              <a:off x="5468400" y="4785845"/>
              <a:ext cx="36000" cy="3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0" name="六边形 19"/>
          <p:cNvSpPr/>
          <p:nvPr/>
        </p:nvSpPr>
        <p:spPr>
          <a:xfrm rot="1781911">
            <a:off x="8658350" y="-93250"/>
            <a:ext cx="644764" cy="555832"/>
          </a:xfrm>
          <a:prstGeom prst="hexagon">
            <a:avLst>
              <a:gd name="adj" fmla="val 30167"/>
              <a:gd name="vf" fmla="val 115470"/>
            </a:avLst>
          </a:prstGeom>
          <a:solidFill>
            <a:schemeClr val="bg1">
              <a:lumMod val="9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21" name="TextBox 20"/>
          <p:cNvSpPr txBox="1"/>
          <p:nvPr/>
        </p:nvSpPr>
        <p:spPr>
          <a:xfrm>
            <a:off x="8721904" y="44435"/>
            <a:ext cx="4251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smtClean="0">
                <a:solidFill>
                  <a:srgbClr val="1B5C6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  <a:endParaRPr lang="zh-CN" altLang="en-US" sz="1600" dirty="0">
              <a:solidFill>
                <a:srgbClr val="1B5C6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81965" y="1085215"/>
            <a:ext cx="4079240" cy="368300"/>
          </a:xfrm>
          <a:prstGeom prst="rect">
            <a:avLst/>
          </a:prstGeom>
        </p:spPr>
        <p:txBody>
          <a:bodyPr wrap="square">
            <a:spAutoFit/>
          </a:bodyPr>
          <a:p>
            <a:pPr indent="0">
              <a:buFont typeface="Arial" panose="020B0604020202020204" pitchFamily="34" charset="0"/>
              <a:buNone/>
            </a:pPr>
            <a:r>
              <a:rPr lang="en-US" altLang="zh-CN" dirty="0" smtClean="0">
                <a:solidFill>
                  <a:schemeClr val="bg1"/>
                </a:solidFill>
              </a:rPr>
              <a:t>1.4).</a:t>
            </a:r>
            <a:r>
              <a:rPr lang="zh-CN" altLang="zh-CN" dirty="0" smtClean="0">
                <a:solidFill>
                  <a:schemeClr val="bg1"/>
                </a:solidFill>
              </a:rPr>
              <a:t>本地书架</a:t>
            </a:r>
            <a:r>
              <a:rPr lang="zh-CN" altLang="en-US" dirty="0" smtClean="0">
                <a:solidFill>
                  <a:schemeClr val="bg1"/>
                </a:solidFill>
              </a:rPr>
              <a:t>功能</a:t>
            </a:r>
            <a:r>
              <a:rPr lang="en-US" altLang="zh-CN" dirty="0" smtClean="0">
                <a:solidFill>
                  <a:schemeClr val="bg1"/>
                </a:solidFill>
              </a:rPr>
              <a:t>——</a:t>
            </a:r>
            <a:r>
              <a:rPr lang="zh-CN" altLang="en-US" dirty="0" smtClean="0">
                <a:solidFill>
                  <a:schemeClr val="bg1"/>
                </a:solidFill>
              </a:rPr>
              <a:t>图书分享</a:t>
            </a:r>
            <a:endParaRPr lang="zh-CN" altLang="en-US" dirty="0" smtClean="0">
              <a:solidFill>
                <a:schemeClr val="bg1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630" y="2270760"/>
            <a:ext cx="3064510" cy="20129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0755" y="1705610"/>
            <a:ext cx="1974215" cy="314261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7400" y="1676400"/>
            <a:ext cx="2959100" cy="31457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 descr="F:\案例\212\29398439_1386402044341.jpg"/>
          <p:cNvPicPr>
            <a:picLocks noChangeAspect="1" noChangeArrowheads="1"/>
          </p:cNvPicPr>
          <p:nvPr/>
        </p:nvPicPr>
        <p:blipFill rotWithShape="1">
          <a:blip r:embed="rId1" cstate="screen"/>
          <a:srcRect/>
          <a:stretch>
            <a:fillRect/>
          </a:stretch>
        </p:blipFill>
        <p:spPr bwMode="auto">
          <a:xfrm>
            <a:off x="-87947" y="0"/>
            <a:ext cx="9150581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组合 15"/>
          <p:cNvGrpSpPr/>
          <p:nvPr/>
        </p:nvGrpSpPr>
        <p:grpSpPr>
          <a:xfrm>
            <a:off x="79252" y="238561"/>
            <a:ext cx="2530415" cy="769441"/>
            <a:chOff x="307852" y="495736"/>
            <a:chExt cx="2530415" cy="769441"/>
          </a:xfrm>
        </p:grpSpPr>
        <p:sp>
          <p:nvSpPr>
            <p:cNvPr id="17" name="TextBox 16"/>
            <p:cNvSpPr txBox="1"/>
            <p:nvPr/>
          </p:nvSpPr>
          <p:spPr>
            <a:xfrm>
              <a:off x="919932" y="586020"/>
              <a:ext cx="1918335" cy="3067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00" dirty="0">
                  <a:solidFill>
                    <a:schemeClr val="bg1"/>
                  </a:solidFill>
                  <a:sym typeface="+mn-ea"/>
                </a:rPr>
                <a:t>2.整体功能介绍及演示</a:t>
              </a:r>
              <a:endPara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307852" y="495736"/>
              <a:ext cx="877163" cy="769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en-US" altLang="zh-CN" sz="4400" dirty="0" smtClean="0">
                  <a:solidFill>
                    <a:schemeClr val="bg1"/>
                  </a:solidFill>
                  <a:ea typeface="微软雅黑" panose="020B0503020204020204" pitchFamily="34" charset="-122"/>
                </a:rPr>
                <a:t> </a:t>
              </a:r>
              <a:r>
                <a:rPr lang="zh-CN" altLang="en-US" sz="4400" dirty="0">
                  <a:solidFill>
                    <a:schemeClr val="bg1"/>
                  </a:solidFill>
                  <a:ea typeface="微软雅黑" panose="020B0503020204020204" pitchFamily="34" charset="-122"/>
                </a:rPr>
                <a:t>＊</a:t>
              </a:r>
              <a:endParaRPr lang="zh-CN" altLang="en-US" sz="4400" dirty="0">
                <a:solidFill>
                  <a:schemeClr val="bg1"/>
                </a:solidFill>
                <a:ea typeface="微软雅黑" panose="020B0503020204020204" pitchFamily="34" charset="-122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3707904" y="4785845"/>
            <a:ext cx="1712400" cy="36000"/>
            <a:chOff x="3792000" y="4785845"/>
            <a:chExt cx="1712400" cy="36000"/>
          </a:xfrm>
          <a:solidFill>
            <a:schemeClr val="bg1"/>
          </a:solidFill>
        </p:grpSpPr>
        <p:sp>
          <p:nvSpPr>
            <p:cNvPr id="30" name="椭圆 29"/>
            <p:cNvSpPr/>
            <p:nvPr/>
          </p:nvSpPr>
          <p:spPr>
            <a:xfrm flipV="1">
              <a:off x="3792000" y="4785845"/>
              <a:ext cx="36000" cy="36000"/>
            </a:xfrm>
            <a:prstGeom prst="ellipse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椭圆 30"/>
            <p:cNvSpPr/>
            <p:nvPr/>
          </p:nvSpPr>
          <p:spPr>
            <a:xfrm flipV="1">
              <a:off x="3944400" y="4785845"/>
              <a:ext cx="36000" cy="3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椭圆 31"/>
            <p:cNvSpPr/>
            <p:nvPr/>
          </p:nvSpPr>
          <p:spPr>
            <a:xfrm flipV="1">
              <a:off x="4096800" y="4785845"/>
              <a:ext cx="36000" cy="3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椭圆 32"/>
            <p:cNvSpPr/>
            <p:nvPr/>
          </p:nvSpPr>
          <p:spPr>
            <a:xfrm flipV="1">
              <a:off x="4249200" y="4785845"/>
              <a:ext cx="36000" cy="3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椭圆 33"/>
            <p:cNvSpPr/>
            <p:nvPr/>
          </p:nvSpPr>
          <p:spPr>
            <a:xfrm flipV="1">
              <a:off x="4401600" y="4785845"/>
              <a:ext cx="36000" cy="3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椭圆 34"/>
            <p:cNvSpPr/>
            <p:nvPr/>
          </p:nvSpPr>
          <p:spPr>
            <a:xfrm flipV="1">
              <a:off x="4554000" y="4785845"/>
              <a:ext cx="36000" cy="3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椭圆 35"/>
            <p:cNvSpPr/>
            <p:nvPr/>
          </p:nvSpPr>
          <p:spPr>
            <a:xfrm flipV="1">
              <a:off x="4706400" y="4785845"/>
              <a:ext cx="36000" cy="3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椭圆 36"/>
            <p:cNvSpPr/>
            <p:nvPr/>
          </p:nvSpPr>
          <p:spPr>
            <a:xfrm flipV="1">
              <a:off x="4858800" y="4785845"/>
              <a:ext cx="36000" cy="3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椭圆 37"/>
            <p:cNvSpPr/>
            <p:nvPr/>
          </p:nvSpPr>
          <p:spPr>
            <a:xfrm flipV="1">
              <a:off x="5011200" y="4785845"/>
              <a:ext cx="36000" cy="3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椭圆 38"/>
            <p:cNvSpPr/>
            <p:nvPr/>
          </p:nvSpPr>
          <p:spPr>
            <a:xfrm flipV="1">
              <a:off x="5163600" y="4785845"/>
              <a:ext cx="36000" cy="3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椭圆 39"/>
            <p:cNvSpPr/>
            <p:nvPr/>
          </p:nvSpPr>
          <p:spPr>
            <a:xfrm flipV="1">
              <a:off x="5316000" y="4785845"/>
              <a:ext cx="36000" cy="3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椭圆 40"/>
            <p:cNvSpPr/>
            <p:nvPr/>
          </p:nvSpPr>
          <p:spPr>
            <a:xfrm flipV="1">
              <a:off x="5468400" y="4785845"/>
              <a:ext cx="36000" cy="3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0" name="六边形 19"/>
          <p:cNvSpPr/>
          <p:nvPr/>
        </p:nvSpPr>
        <p:spPr>
          <a:xfrm rot="1781911">
            <a:off x="8658350" y="-93250"/>
            <a:ext cx="644764" cy="555832"/>
          </a:xfrm>
          <a:prstGeom prst="hexagon">
            <a:avLst>
              <a:gd name="adj" fmla="val 30167"/>
              <a:gd name="vf" fmla="val 115470"/>
            </a:avLst>
          </a:prstGeom>
          <a:solidFill>
            <a:schemeClr val="bg1">
              <a:lumMod val="9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21" name="TextBox 20"/>
          <p:cNvSpPr txBox="1"/>
          <p:nvPr/>
        </p:nvSpPr>
        <p:spPr>
          <a:xfrm>
            <a:off x="8721904" y="44435"/>
            <a:ext cx="4251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smtClean="0">
                <a:solidFill>
                  <a:srgbClr val="1B5C6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  <a:endParaRPr lang="zh-CN" altLang="en-US" sz="1600" dirty="0">
              <a:solidFill>
                <a:srgbClr val="1B5C6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81965" y="1085215"/>
            <a:ext cx="4079240" cy="368300"/>
          </a:xfrm>
          <a:prstGeom prst="rect">
            <a:avLst/>
          </a:prstGeom>
        </p:spPr>
        <p:txBody>
          <a:bodyPr wrap="square">
            <a:spAutoFit/>
          </a:bodyPr>
          <a:p>
            <a:pPr indent="0">
              <a:buFont typeface="Arial" panose="020B0604020202020204" pitchFamily="34" charset="0"/>
              <a:buNone/>
            </a:pPr>
            <a:r>
              <a:rPr lang="en-US" altLang="zh-CN" dirty="0" smtClean="0">
                <a:solidFill>
                  <a:schemeClr val="bg1"/>
                </a:solidFill>
              </a:rPr>
              <a:t>2.1).</a:t>
            </a:r>
            <a:r>
              <a:rPr lang="zh-CN" altLang="en-US" dirty="0" smtClean="0">
                <a:solidFill>
                  <a:schemeClr val="bg1"/>
                </a:solidFill>
              </a:rPr>
              <a:t>在线书库分类找书</a:t>
            </a:r>
            <a:endParaRPr lang="zh-CN" altLang="en-US" dirty="0" smtClean="0">
              <a:solidFill>
                <a:schemeClr val="bg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635" y="1858645"/>
            <a:ext cx="4189730" cy="275209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8360" y="1859280"/>
            <a:ext cx="4189095" cy="27514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 descr="F:\案例\212\29398439_1386402044341.jpg"/>
          <p:cNvPicPr>
            <a:picLocks noChangeAspect="1" noChangeArrowheads="1"/>
          </p:cNvPicPr>
          <p:nvPr/>
        </p:nvPicPr>
        <p:blipFill rotWithShape="1">
          <a:blip r:embed="rId1" cstate="screen"/>
          <a:srcRect/>
          <a:stretch>
            <a:fillRect/>
          </a:stretch>
        </p:blipFill>
        <p:spPr bwMode="auto">
          <a:xfrm>
            <a:off x="-87947" y="0"/>
            <a:ext cx="9150581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组合 15"/>
          <p:cNvGrpSpPr/>
          <p:nvPr/>
        </p:nvGrpSpPr>
        <p:grpSpPr>
          <a:xfrm>
            <a:off x="79252" y="238561"/>
            <a:ext cx="2530415" cy="769441"/>
            <a:chOff x="307852" y="495736"/>
            <a:chExt cx="2530415" cy="769441"/>
          </a:xfrm>
        </p:grpSpPr>
        <p:sp>
          <p:nvSpPr>
            <p:cNvPr id="17" name="TextBox 16"/>
            <p:cNvSpPr txBox="1"/>
            <p:nvPr/>
          </p:nvSpPr>
          <p:spPr>
            <a:xfrm>
              <a:off x="919932" y="586020"/>
              <a:ext cx="1918335" cy="3067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00" dirty="0">
                  <a:solidFill>
                    <a:schemeClr val="bg1"/>
                  </a:solidFill>
                  <a:sym typeface="+mn-ea"/>
                </a:rPr>
                <a:t>2.整体功能介绍及演示</a:t>
              </a:r>
              <a:endPara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307852" y="495736"/>
              <a:ext cx="877163" cy="769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en-US" altLang="zh-CN" sz="4400" dirty="0" smtClean="0">
                  <a:solidFill>
                    <a:schemeClr val="bg1"/>
                  </a:solidFill>
                  <a:ea typeface="微软雅黑" panose="020B0503020204020204" pitchFamily="34" charset="-122"/>
                </a:rPr>
                <a:t> </a:t>
              </a:r>
              <a:r>
                <a:rPr lang="zh-CN" altLang="en-US" sz="4400" dirty="0">
                  <a:solidFill>
                    <a:schemeClr val="bg1"/>
                  </a:solidFill>
                  <a:ea typeface="微软雅黑" panose="020B0503020204020204" pitchFamily="34" charset="-122"/>
                </a:rPr>
                <a:t>＊</a:t>
              </a:r>
              <a:endParaRPr lang="zh-CN" altLang="en-US" sz="4400" dirty="0">
                <a:solidFill>
                  <a:schemeClr val="bg1"/>
                </a:solidFill>
                <a:ea typeface="微软雅黑" panose="020B0503020204020204" pitchFamily="34" charset="-122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3707904" y="4785845"/>
            <a:ext cx="1712400" cy="36000"/>
            <a:chOff x="3792000" y="4785845"/>
            <a:chExt cx="1712400" cy="36000"/>
          </a:xfrm>
          <a:solidFill>
            <a:schemeClr val="bg1"/>
          </a:solidFill>
        </p:grpSpPr>
        <p:sp>
          <p:nvSpPr>
            <p:cNvPr id="30" name="椭圆 29"/>
            <p:cNvSpPr/>
            <p:nvPr/>
          </p:nvSpPr>
          <p:spPr>
            <a:xfrm flipV="1">
              <a:off x="3792000" y="4785845"/>
              <a:ext cx="36000" cy="36000"/>
            </a:xfrm>
            <a:prstGeom prst="ellipse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椭圆 30"/>
            <p:cNvSpPr/>
            <p:nvPr/>
          </p:nvSpPr>
          <p:spPr>
            <a:xfrm flipV="1">
              <a:off x="3944400" y="4785845"/>
              <a:ext cx="36000" cy="3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椭圆 31"/>
            <p:cNvSpPr/>
            <p:nvPr/>
          </p:nvSpPr>
          <p:spPr>
            <a:xfrm flipV="1">
              <a:off x="4096800" y="4785845"/>
              <a:ext cx="36000" cy="3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椭圆 32"/>
            <p:cNvSpPr/>
            <p:nvPr/>
          </p:nvSpPr>
          <p:spPr>
            <a:xfrm flipV="1">
              <a:off x="4249200" y="4785845"/>
              <a:ext cx="36000" cy="3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椭圆 33"/>
            <p:cNvSpPr/>
            <p:nvPr/>
          </p:nvSpPr>
          <p:spPr>
            <a:xfrm flipV="1">
              <a:off x="4401600" y="4785845"/>
              <a:ext cx="36000" cy="3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椭圆 34"/>
            <p:cNvSpPr/>
            <p:nvPr/>
          </p:nvSpPr>
          <p:spPr>
            <a:xfrm flipV="1">
              <a:off x="4554000" y="4785845"/>
              <a:ext cx="36000" cy="3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椭圆 35"/>
            <p:cNvSpPr/>
            <p:nvPr/>
          </p:nvSpPr>
          <p:spPr>
            <a:xfrm flipV="1">
              <a:off x="4706400" y="4785845"/>
              <a:ext cx="36000" cy="3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椭圆 36"/>
            <p:cNvSpPr/>
            <p:nvPr/>
          </p:nvSpPr>
          <p:spPr>
            <a:xfrm flipV="1">
              <a:off x="4858800" y="4785845"/>
              <a:ext cx="36000" cy="3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椭圆 37"/>
            <p:cNvSpPr/>
            <p:nvPr/>
          </p:nvSpPr>
          <p:spPr>
            <a:xfrm flipV="1">
              <a:off x="5011200" y="4785845"/>
              <a:ext cx="36000" cy="3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椭圆 38"/>
            <p:cNvSpPr/>
            <p:nvPr/>
          </p:nvSpPr>
          <p:spPr>
            <a:xfrm flipV="1">
              <a:off x="5163600" y="4785845"/>
              <a:ext cx="36000" cy="3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椭圆 39"/>
            <p:cNvSpPr/>
            <p:nvPr/>
          </p:nvSpPr>
          <p:spPr>
            <a:xfrm flipV="1">
              <a:off x="5316000" y="4785845"/>
              <a:ext cx="36000" cy="3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椭圆 40"/>
            <p:cNvSpPr/>
            <p:nvPr/>
          </p:nvSpPr>
          <p:spPr>
            <a:xfrm flipV="1">
              <a:off x="5468400" y="4785845"/>
              <a:ext cx="36000" cy="3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0" name="六边形 19"/>
          <p:cNvSpPr/>
          <p:nvPr/>
        </p:nvSpPr>
        <p:spPr>
          <a:xfrm rot="1781911">
            <a:off x="8658350" y="-93250"/>
            <a:ext cx="644764" cy="555832"/>
          </a:xfrm>
          <a:prstGeom prst="hexagon">
            <a:avLst>
              <a:gd name="adj" fmla="val 30167"/>
              <a:gd name="vf" fmla="val 115470"/>
            </a:avLst>
          </a:prstGeom>
          <a:solidFill>
            <a:schemeClr val="bg1">
              <a:lumMod val="9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21" name="TextBox 20"/>
          <p:cNvSpPr txBox="1"/>
          <p:nvPr/>
        </p:nvSpPr>
        <p:spPr>
          <a:xfrm>
            <a:off x="8721904" y="44435"/>
            <a:ext cx="4251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smtClean="0">
                <a:solidFill>
                  <a:srgbClr val="1B5C6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  <a:endParaRPr lang="zh-CN" altLang="en-US" sz="1600" dirty="0">
              <a:solidFill>
                <a:srgbClr val="1B5C6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81965" y="1085215"/>
            <a:ext cx="4079240" cy="368300"/>
          </a:xfrm>
          <a:prstGeom prst="rect">
            <a:avLst/>
          </a:prstGeom>
        </p:spPr>
        <p:txBody>
          <a:bodyPr wrap="square">
            <a:spAutoFit/>
          </a:bodyPr>
          <a:p>
            <a:pPr indent="0">
              <a:buFont typeface="Arial" panose="020B0604020202020204" pitchFamily="34" charset="0"/>
              <a:buNone/>
            </a:pPr>
            <a:r>
              <a:rPr lang="en-US" altLang="zh-CN" dirty="0" smtClean="0">
                <a:solidFill>
                  <a:schemeClr val="bg1"/>
                </a:solidFill>
              </a:rPr>
              <a:t>2.2).</a:t>
            </a:r>
            <a:r>
              <a:rPr lang="zh-CN" altLang="en-US" dirty="0" smtClean="0">
                <a:solidFill>
                  <a:schemeClr val="bg1"/>
                </a:solidFill>
              </a:rPr>
              <a:t>在线书库按书名搜索</a:t>
            </a:r>
            <a:endParaRPr lang="zh-CN" altLang="en-US" dirty="0" smtClean="0">
              <a:solidFill>
                <a:schemeClr val="bg1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400" y="1861820"/>
            <a:ext cx="4017010" cy="26390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0125" y="1895475"/>
            <a:ext cx="3986530" cy="26193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theme/theme1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969</Words>
  <Application>WPS 演示</Application>
  <PresentationFormat>全屏显示(16:9)</PresentationFormat>
  <Paragraphs>201</Paragraphs>
  <Slides>17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6" baseType="lpstr">
      <vt:lpstr>Arial</vt:lpstr>
      <vt:lpstr>宋体</vt:lpstr>
      <vt:lpstr>Wingdings</vt:lpstr>
      <vt:lpstr>微软雅黑</vt:lpstr>
      <vt:lpstr>华文宋体</vt:lpstr>
      <vt:lpstr>Wingdings</vt:lpstr>
      <vt:lpstr>Calibri</vt:lpstr>
      <vt:lpstr>Arial Unicode MS</vt:lpstr>
      <vt:lpstr>第一PPT，www.1ppt.com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绿色卡通</dc:title>
  <dc:creator>第一PPT</dc:creator>
  <cp:keywords>www.1ppt.com</cp:keywords>
  <cp:lastModifiedBy>EulerB</cp:lastModifiedBy>
  <cp:revision>132</cp:revision>
  <dcterms:created xsi:type="dcterms:W3CDTF">2015-07-19T10:44:00Z</dcterms:created>
  <dcterms:modified xsi:type="dcterms:W3CDTF">2018-07-05T06:53:22Z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2052-10.1.0.7400</vt:lpwstr>
  </property>
</Properties>
</file>